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7"/>
  </p:notesMasterIdLst>
  <p:sldIdLst>
    <p:sldId id="256" r:id="rId2"/>
    <p:sldId id="283" r:id="rId3"/>
    <p:sldId id="286" r:id="rId4"/>
    <p:sldId id="289" r:id="rId5"/>
    <p:sldId id="291" r:id="rId6"/>
    <p:sldId id="292" r:id="rId7"/>
    <p:sldId id="397" r:id="rId8"/>
    <p:sldId id="296" r:id="rId9"/>
    <p:sldId id="258" r:id="rId10"/>
    <p:sldId id="280" r:id="rId11"/>
    <p:sldId id="297" r:id="rId12"/>
    <p:sldId id="259" r:id="rId13"/>
    <p:sldId id="298" r:id="rId14"/>
    <p:sldId id="295" r:id="rId15"/>
    <p:sldId id="341" r:id="rId16"/>
    <p:sldId id="343" r:id="rId17"/>
    <p:sldId id="344" r:id="rId18"/>
    <p:sldId id="345" r:id="rId19"/>
    <p:sldId id="346" r:id="rId20"/>
    <p:sldId id="294" r:id="rId21"/>
    <p:sldId id="277" r:id="rId22"/>
    <p:sldId id="282" r:id="rId23"/>
    <p:sldId id="279" r:id="rId24"/>
    <p:sldId id="278" r:id="rId25"/>
    <p:sldId id="284" r:id="rId26"/>
    <p:sldId id="332" r:id="rId27"/>
    <p:sldId id="299" r:id="rId28"/>
    <p:sldId id="347" r:id="rId29"/>
    <p:sldId id="348" r:id="rId30"/>
    <p:sldId id="349" r:id="rId31"/>
    <p:sldId id="350" r:id="rId32"/>
    <p:sldId id="351" r:id="rId33"/>
    <p:sldId id="354" r:id="rId34"/>
    <p:sldId id="355" r:id="rId35"/>
    <p:sldId id="356" r:id="rId36"/>
    <p:sldId id="539" r:id="rId37"/>
    <p:sldId id="540" r:id="rId38"/>
    <p:sldId id="541" r:id="rId39"/>
    <p:sldId id="520" r:id="rId40"/>
    <p:sldId id="521" r:id="rId41"/>
    <p:sldId id="522" r:id="rId42"/>
    <p:sldId id="523" r:id="rId43"/>
    <p:sldId id="509" r:id="rId44"/>
    <p:sldId id="510" r:id="rId45"/>
    <p:sldId id="511" r:id="rId46"/>
    <p:sldId id="554" r:id="rId47"/>
    <p:sldId id="398" r:id="rId48"/>
    <p:sldId id="399" r:id="rId49"/>
    <p:sldId id="305" r:id="rId50"/>
    <p:sldId id="300" r:id="rId51"/>
    <p:sldId id="257" r:id="rId52"/>
    <p:sldId id="336" r:id="rId53"/>
    <p:sldId id="337" r:id="rId54"/>
    <p:sldId id="287" r:id="rId55"/>
    <p:sldId id="401" r:id="rId56"/>
    <p:sldId id="439" r:id="rId57"/>
    <p:sldId id="400" r:id="rId58"/>
    <p:sldId id="498" r:id="rId59"/>
    <p:sldId id="499" r:id="rId60"/>
    <p:sldId id="500" r:id="rId61"/>
    <p:sldId id="360" r:id="rId62"/>
    <p:sldId id="361" r:id="rId63"/>
    <p:sldId id="362" r:id="rId64"/>
    <p:sldId id="363" r:id="rId65"/>
    <p:sldId id="288" r:id="rId66"/>
    <p:sldId id="534" r:id="rId67"/>
    <p:sldId id="535" r:id="rId68"/>
    <p:sldId id="536" r:id="rId69"/>
    <p:sldId id="512" r:id="rId70"/>
    <p:sldId id="513" r:id="rId71"/>
    <p:sldId id="514" r:id="rId72"/>
    <p:sldId id="515" r:id="rId73"/>
    <p:sldId id="367" r:id="rId74"/>
    <p:sldId id="395" r:id="rId75"/>
    <p:sldId id="388" r:id="rId76"/>
    <p:sldId id="333" r:id="rId77"/>
    <p:sldId id="375" r:id="rId78"/>
    <p:sldId id="402" r:id="rId79"/>
    <p:sldId id="429" r:id="rId80"/>
    <p:sldId id="430" r:id="rId81"/>
    <p:sldId id="508" r:id="rId82"/>
    <p:sldId id="538" r:id="rId83"/>
    <p:sldId id="339" r:id="rId84"/>
    <p:sldId id="386" r:id="rId85"/>
    <p:sldId id="338" r:id="rId86"/>
    <p:sldId id="390" r:id="rId87"/>
    <p:sldId id="396" r:id="rId88"/>
    <p:sldId id="404" r:id="rId89"/>
    <p:sldId id="403" r:id="rId90"/>
    <p:sldId id="433" r:id="rId91"/>
    <p:sldId id="517" r:id="rId92"/>
    <p:sldId id="405" r:id="rId93"/>
    <p:sldId id="406" r:id="rId94"/>
    <p:sldId id="526" r:id="rId95"/>
    <p:sldId id="435" r:id="rId96"/>
    <p:sldId id="518" r:id="rId97"/>
    <p:sldId id="519" r:id="rId98"/>
    <p:sldId id="542" r:id="rId99"/>
    <p:sldId id="438" r:id="rId100"/>
    <p:sldId id="372" r:id="rId101"/>
    <p:sldId id="407" r:id="rId102"/>
    <p:sldId id="408" r:id="rId103"/>
    <p:sldId id="409" r:id="rId104"/>
    <p:sldId id="410" r:id="rId105"/>
    <p:sldId id="537" r:id="rId106"/>
    <p:sldId id="412" r:id="rId107"/>
    <p:sldId id="507" r:id="rId108"/>
    <p:sldId id="368" r:id="rId109"/>
    <p:sldId id="392" r:id="rId110"/>
    <p:sldId id="393" r:id="rId111"/>
    <p:sldId id="440" r:id="rId112"/>
    <p:sldId id="516" r:id="rId113"/>
    <p:sldId id="447" r:id="rId114"/>
    <p:sldId id="528" r:id="rId115"/>
    <p:sldId id="449" r:id="rId116"/>
    <p:sldId id="450" r:id="rId117"/>
    <p:sldId id="451" r:id="rId118"/>
    <p:sldId id="459" r:id="rId119"/>
    <p:sldId id="460" r:id="rId120"/>
    <p:sldId id="461" r:id="rId121"/>
    <p:sldId id="462" r:id="rId122"/>
    <p:sldId id="485" r:id="rId123"/>
    <p:sldId id="527" r:id="rId124"/>
    <p:sldId id="546" r:id="rId125"/>
    <p:sldId id="547" r:id="rId126"/>
    <p:sldId id="533" r:id="rId127"/>
    <p:sldId id="444" r:id="rId128"/>
    <p:sldId id="445" r:id="rId129"/>
    <p:sldId id="506" r:id="rId130"/>
    <p:sldId id="464" r:id="rId131"/>
    <p:sldId id="467" r:id="rId132"/>
    <p:sldId id="468" r:id="rId133"/>
    <p:sldId id="469" r:id="rId134"/>
    <p:sldId id="470" r:id="rId135"/>
    <p:sldId id="471" r:id="rId136"/>
    <p:sldId id="472" r:id="rId137"/>
    <p:sldId id="466" r:id="rId138"/>
    <p:sldId id="505" r:id="rId139"/>
    <p:sldId id="491" r:id="rId140"/>
    <p:sldId id="492" r:id="rId141"/>
    <p:sldId id="493" r:id="rId142"/>
    <p:sldId id="494" r:id="rId143"/>
    <p:sldId id="495" r:id="rId144"/>
    <p:sldId id="496" r:id="rId145"/>
    <p:sldId id="497" r:id="rId146"/>
    <p:sldId id="530" r:id="rId147"/>
    <p:sldId id="532" r:id="rId148"/>
    <p:sldId id="476" r:id="rId149"/>
    <p:sldId id="478" r:id="rId150"/>
    <p:sldId id="465" r:id="rId151"/>
    <p:sldId id="479" r:id="rId152"/>
    <p:sldId id="544" r:id="rId153"/>
    <p:sldId id="545" r:id="rId154"/>
    <p:sldId id="481" r:id="rId155"/>
    <p:sldId id="482" r:id="rId156"/>
    <p:sldId id="502" r:id="rId157"/>
    <p:sldId id="484" r:id="rId158"/>
    <p:sldId id="463" r:id="rId159"/>
    <p:sldId id="552" r:id="rId160"/>
    <p:sldId id="551" r:id="rId161"/>
    <p:sldId id="555" r:id="rId162"/>
    <p:sldId id="549" r:id="rId163"/>
    <p:sldId id="550" r:id="rId164"/>
    <p:sldId id="559" r:id="rId165"/>
    <p:sldId id="558" r:id="rId166"/>
    <p:sldId id="569" r:id="rId167"/>
    <p:sldId id="561" r:id="rId168"/>
    <p:sldId id="563" r:id="rId169"/>
    <p:sldId id="564" r:id="rId170"/>
    <p:sldId id="565" r:id="rId171"/>
    <p:sldId id="566" r:id="rId172"/>
    <p:sldId id="556" r:id="rId173"/>
    <p:sldId id="557" r:id="rId174"/>
    <p:sldId id="568" r:id="rId175"/>
    <p:sldId id="560" r:id="rId17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618" y="36"/>
      </p:cViewPr>
      <p:guideLst>
        <p:guide orient="horz" pos="2160"/>
        <p:guide pos="2880"/>
      </p:guideLst>
    </p:cSldViewPr>
  </p:slideViewPr>
  <p:notesTextViewPr>
    <p:cViewPr>
      <p:scale>
        <a:sx n="1" d="1"/>
        <a:sy n="1" d="1"/>
      </p:scale>
      <p:origin x="0" y="0"/>
    </p:cViewPr>
  </p:notesTextViewPr>
  <p:sorterViewPr>
    <p:cViewPr>
      <p:scale>
        <a:sx n="70" d="100"/>
        <a:sy n="70" d="100"/>
      </p:scale>
      <p:origin x="0" y="238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nockskeaghns\Desktop\Comenius%20graph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oleObject" Target="file:///C:\Users\knockskeaghns\Desktop\Comenius%20graph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nockskeaghns\Desktop\Comenius%20graph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IE"/>
              <a:t>What do you like to do with your leisure time ?</a:t>
            </a:r>
          </a:p>
        </c:rich>
      </c:tx>
      <c:overlay val="0"/>
    </c:title>
    <c:autoTitleDeleted val="0"/>
    <c:plotArea>
      <c:layout/>
      <c:barChart>
        <c:barDir val="bar"/>
        <c:grouping val="clustered"/>
        <c:varyColors val="0"/>
        <c:ser>
          <c:idx val="0"/>
          <c:order val="0"/>
          <c:tx>
            <c:strRef>
              <c:f>'Q3'!$B$2</c:f>
              <c:strCache>
                <c:ptCount val="1"/>
                <c:pt idx="0">
                  <c:v>England</c:v>
                </c:pt>
              </c:strCache>
            </c:strRef>
          </c:tx>
          <c:spPr>
            <a:solidFill>
              <a:schemeClr val="bg1"/>
            </a:solidFill>
          </c:spPr>
          <c:invertIfNegative val="0"/>
          <c:cat>
            <c:strRef>
              <c:f>'Q3'!$A$3:$A$20</c:f>
              <c:strCache>
                <c:ptCount val="18"/>
                <c:pt idx="0">
                  <c:v>Sport</c:v>
                </c:pt>
                <c:pt idx="1">
                  <c:v>Electronic games</c:v>
                </c:pt>
                <c:pt idx="2">
                  <c:v>Music</c:v>
                </c:pt>
                <c:pt idx="3">
                  <c:v>SMS</c:v>
                </c:pt>
                <c:pt idx="4">
                  <c:v>Bike</c:v>
                </c:pt>
                <c:pt idx="5">
                  <c:v>Art and craft</c:v>
                </c:pt>
                <c:pt idx="6">
                  <c:v>TV</c:v>
                </c:pt>
                <c:pt idx="7">
                  <c:v>Reading</c:v>
                </c:pt>
                <c:pt idx="8">
                  <c:v>Playing Musical Instruments</c:v>
                </c:pt>
                <c:pt idx="9">
                  <c:v>Playing with pets</c:v>
                </c:pt>
                <c:pt idx="10">
                  <c:v>sleeping</c:v>
                </c:pt>
                <c:pt idx="11">
                  <c:v>internet</c:v>
                </c:pt>
                <c:pt idx="12">
                  <c:v>playing outside</c:v>
                </c:pt>
                <c:pt idx="13">
                  <c:v>Indoor games</c:v>
                </c:pt>
                <c:pt idx="14">
                  <c:v>Writing </c:v>
                </c:pt>
                <c:pt idx="15">
                  <c:v>Shopping</c:v>
                </c:pt>
                <c:pt idx="16">
                  <c:v>I don’t Know</c:v>
                </c:pt>
                <c:pt idx="17">
                  <c:v>Other</c:v>
                </c:pt>
              </c:strCache>
            </c:strRef>
          </c:cat>
          <c:val>
            <c:numRef>
              <c:f>'Q3'!$B$3:$B$20</c:f>
              <c:numCache>
                <c:formatCode>General</c:formatCode>
                <c:ptCount val="18"/>
                <c:pt idx="0">
                  <c:v>28.365384615384613</c:v>
                </c:pt>
                <c:pt idx="1">
                  <c:v>42.788461538461533</c:v>
                </c:pt>
                <c:pt idx="2">
                  <c:v>34.615384615384613</c:v>
                </c:pt>
                <c:pt idx="3">
                  <c:v>6.25</c:v>
                </c:pt>
                <c:pt idx="4">
                  <c:v>36.538461538461533</c:v>
                </c:pt>
                <c:pt idx="5">
                  <c:v>45.192307692307693</c:v>
                </c:pt>
                <c:pt idx="6">
                  <c:v>25.48076923076923</c:v>
                </c:pt>
                <c:pt idx="7">
                  <c:v>7.2115384615384608</c:v>
                </c:pt>
                <c:pt idx="8">
                  <c:v>28.365384615384613</c:v>
                </c:pt>
                <c:pt idx="9">
                  <c:v>14.423076923076922</c:v>
                </c:pt>
                <c:pt idx="10">
                  <c:v>11.538461538461538</c:v>
                </c:pt>
                <c:pt idx="11">
                  <c:v>31.25</c:v>
                </c:pt>
                <c:pt idx="12">
                  <c:v>24.03846153846154</c:v>
                </c:pt>
                <c:pt idx="13">
                  <c:v>30.288461538461537</c:v>
                </c:pt>
                <c:pt idx="14">
                  <c:v>12.980769230769232</c:v>
                </c:pt>
                <c:pt idx="15">
                  <c:v>2.4038461538461542</c:v>
                </c:pt>
                <c:pt idx="16">
                  <c:v>2.4038461538461542</c:v>
                </c:pt>
                <c:pt idx="17">
                  <c:v>1.9230769230769231</c:v>
                </c:pt>
              </c:numCache>
            </c:numRef>
          </c:val>
        </c:ser>
        <c:ser>
          <c:idx val="1"/>
          <c:order val="1"/>
          <c:tx>
            <c:strRef>
              <c:f>'Q3'!$C$2</c:f>
              <c:strCache>
                <c:ptCount val="1"/>
                <c:pt idx="0">
                  <c:v>Austria</c:v>
                </c:pt>
              </c:strCache>
            </c:strRef>
          </c:tx>
          <c:spPr>
            <a:solidFill>
              <a:srgbClr val="FF0000"/>
            </a:solidFill>
          </c:spPr>
          <c:invertIfNegative val="0"/>
          <c:cat>
            <c:strRef>
              <c:f>'Q3'!$A$3:$A$20</c:f>
              <c:strCache>
                <c:ptCount val="18"/>
                <c:pt idx="0">
                  <c:v>Sport</c:v>
                </c:pt>
                <c:pt idx="1">
                  <c:v>Electronic games</c:v>
                </c:pt>
                <c:pt idx="2">
                  <c:v>Music</c:v>
                </c:pt>
                <c:pt idx="3">
                  <c:v>SMS</c:v>
                </c:pt>
                <c:pt idx="4">
                  <c:v>Bike</c:v>
                </c:pt>
                <c:pt idx="5">
                  <c:v>Art and craft</c:v>
                </c:pt>
                <c:pt idx="6">
                  <c:v>TV</c:v>
                </c:pt>
                <c:pt idx="7">
                  <c:v>Reading</c:v>
                </c:pt>
                <c:pt idx="8">
                  <c:v>Playing Musical Instruments</c:v>
                </c:pt>
                <c:pt idx="9">
                  <c:v>Playing with pets</c:v>
                </c:pt>
                <c:pt idx="10">
                  <c:v>sleeping</c:v>
                </c:pt>
                <c:pt idx="11">
                  <c:v>internet</c:v>
                </c:pt>
                <c:pt idx="12">
                  <c:v>playing outside</c:v>
                </c:pt>
                <c:pt idx="13">
                  <c:v>Indoor games</c:v>
                </c:pt>
                <c:pt idx="14">
                  <c:v>Writing </c:v>
                </c:pt>
                <c:pt idx="15">
                  <c:v>Shopping</c:v>
                </c:pt>
                <c:pt idx="16">
                  <c:v>I don’t Know</c:v>
                </c:pt>
                <c:pt idx="17">
                  <c:v>Other</c:v>
                </c:pt>
              </c:strCache>
            </c:strRef>
          </c:cat>
          <c:val>
            <c:numRef>
              <c:f>'Q3'!$C$3:$C$20</c:f>
              <c:numCache>
                <c:formatCode>General</c:formatCode>
                <c:ptCount val="18"/>
                <c:pt idx="0">
                  <c:v>70.769230769230774</c:v>
                </c:pt>
                <c:pt idx="1">
                  <c:v>33.846153846153847</c:v>
                </c:pt>
                <c:pt idx="2">
                  <c:v>44.61538461538462</c:v>
                </c:pt>
                <c:pt idx="3">
                  <c:v>3.0769230769230771</c:v>
                </c:pt>
                <c:pt idx="4">
                  <c:v>73.846153846153854</c:v>
                </c:pt>
                <c:pt idx="5">
                  <c:v>60</c:v>
                </c:pt>
                <c:pt idx="6">
                  <c:v>52.307692307692314</c:v>
                </c:pt>
                <c:pt idx="7">
                  <c:v>50.769230769230766</c:v>
                </c:pt>
                <c:pt idx="8">
                  <c:v>35.384615384615387</c:v>
                </c:pt>
                <c:pt idx="9">
                  <c:v>36.923076923076927</c:v>
                </c:pt>
                <c:pt idx="10">
                  <c:v>6.1538461538461542</c:v>
                </c:pt>
                <c:pt idx="11">
                  <c:v>20</c:v>
                </c:pt>
                <c:pt idx="12">
                  <c:v>83.07692307692308</c:v>
                </c:pt>
                <c:pt idx="13">
                  <c:v>60</c:v>
                </c:pt>
                <c:pt idx="14">
                  <c:v>26.153846153846157</c:v>
                </c:pt>
                <c:pt idx="15">
                  <c:v>15.384615384615385</c:v>
                </c:pt>
                <c:pt idx="16">
                  <c:v>0</c:v>
                </c:pt>
                <c:pt idx="17">
                  <c:v>9.2307692307692317</c:v>
                </c:pt>
              </c:numCache>
            </c:numRef>
          </c:val>
        </c:ser>
        <c:ser>
          <c:idx val="2"/>
          <c:order val="2"/>
          <c:tx>
            <c:strRef>
              <c:f>'Q3'!$D$2</c:f>
              <c:strCache>
                <c:ptCount val="1"/>
                <c:pt idx="0">
                  <c:v>France</c:v>
                </c:pt>
              </c:strCache>
            </c:strRef>
          </c:tx>
          <c:invertIfNegative val="0"/>
          <c:cat>
            <c:strRef>
              <c:f>'Q3'!$A$3:$A$20</c:f>
              <c:strCache>
                <c:ptCount val="18"/>
                <c:pt idx="0">
                  <c:v>Sport</c:v>
                </c:pt>
                <c:pt idx="1">
                  <c:v>Electronic games</c:v>
                </c:pt>
                <c:pt idx="2">
                  <c:v>Music</c:v>
                </c:pt>
                <c:pt idx="3">
                  <c:v>SMS</c:v>
                </c:pt>
                <c:pt idx="4">
                  <c:v>Bike</c:v>
                </c:pt>
                <c:pt idx="5">
                  <c:v>Art and craft</c:v>
                </c:pt>
                <c:pt idx="6">
                  <c:v>TV</c:v>
                </c:pt>
                <c:pt idx="7">
                  <c:v>Reading</c:v>
                </c:pt>
                <c:pt idx="8">
                  <c:v>Playing Musical Instruments</c:v>
                </c:pt>
                <c:pt idx="9">
                  <c:v>Playing with pets</c:v>
                </c:pt>
                <c:pt idx="10">
                  <c:v>sleeping</c:v>
                </c:pt>
                <c:pt idx="11">
                  <c:v>internet</c:v>
                </c:pt>
                <c:pt idx="12">
                  <c:v>playing outside</c:v>
                </c:pt>
                <c:pt idx="13">
                  <c:v>Indoor games</c:v>
                </c:pt>
                <c:pt idx="14">
                  <c:v>Writing </c:v>
                </c:pt>
                <c:pt idx="15">
                  <c:v>Shopping</c:v>
                </c:pt>
                <c:pt idx="16">
                  <c:v>I don’t Know</c:v>
                </c:pt>
                <c:pt idx="17">
                  <c:v>Other</c:v>
                </c:pt>
              </c:strCache>
            </c:strRef>
          </c:cat>
          <c:val>
            <c:numRef>
              <c:f>'Q3'!$D$3:$D$20</c:f>
              <c:numCache>
                <c:formatCode>General</c:formatCode>
                <c:ptCount val="18"/>
                <c:pt idx="0">
                  <c:v>41.025641025641022</c:v>
                </c:pt>
                <c:pt idx="1">
                  <c:v>30.76923076923077</c:v>
                </c:pt>
                <c:pt idx="2">
                  <c:v>2.5641025641025639</c:v>
                </c:pt>
                <c:pt idx="3">
                  <c:v>38.461538461538467</c:v>
                </c:pt>
                <c:pt idx="4">
                  <c:v>61.53846153846154</c:v>
                </c:pt>
                <c:pt idx="5">
                  <c:v>35.897435897435898</c:v>
                </c:pt>
                <c:pt idx="6">
                  <c:v>64.102564102564102</c:v>
                </c:pt>
                <c:pt idx="7">
                  <c:v>23.076923076923077</c:v>
                </c:pt>
                <c:pt idx="8">
                  <c:v>56.410256410256409</c:v>
                </c:pt>
                <c:pt idx="9">
                  <c:v>12.820512820512819</c:v>
                </c:pt>
                <c:pt idx="10">
                  <c:v>12.820512820512819</c:v>
                </c:pt>
                <c:pt idx="11">
                  <c:v>53.846153846153847</c:v>
                </c:pt>
                <c:pt idx="12">
                  <c:v>58.974358974358978</c:v>
                </c:pt>
                <c:pt idx="13">
                  <c:v>35.897435897435898</c:v>
                </c:pt>
                <c:pt idx="14">
                  <c:v>20.512820512820511</c:v>
                </c:pt>
                <c:pt idx="15">
                  <c:v>23.076923076923077</c:v>
                </c:pt>
                <c:pt idx="16">
                  <c:v>20.512820512820511</c:v>
                </c:pt>
                <c:pt idx="17">
                  <c:v>0</c:v>
                </c:pt>
              </c:numCache>
            </c:numRef>
          </c:val>
        </c:ser>
        <c:ser>
          <c:idx val="3"/>
          <c:order val="3"/>
          <c:tx>
            <c:strRef>
              <c:f>'Q3'!$E$2</c:f>
              <c:strCache>
                <c:ptCount val="1"/>
                <c:pt idx="0">
                  <c:v>Italy</c:v>
                </c:pt>
              </c:strCache>
            </c:strRef>
          </c:tx>
          <c:spPr>
            <a:solidFill>
              <a:srgbClr val="0070C0"/>
            </a:solidFill>
          </c:spPr>
          <c:invertIfNegative val="0"/>
          <c:cat>
            <c:strRef>
              <c:f>'Q3'!$A$3:$A$20</c:f>
              <c:strCache>
                <c:ptCount val="18"/>
                <c:pt idx="0">
                  <c:v>Sport</c:v>
                </c:pt>
                <c:pt idx="1">
                  <c:v>Electronic games</c:v>
                </c:pt>
                <c:pt idx="2">
                  <c:v>Music</c:v>
                </c:pt>
                <c:pt idx="3">
                  <c:v>SMS</c:v>
                </c:pt>
                <c:pt idx="4">
                  <c:v>Bike</c:v>
                </c:pt>
                <c:pt idx="5">
                  <c:v>Art and craft</c:v>
                </c:pt>
                <c:pt idx="6">
                  <c:v>TV</c:v>
                </c:pt>
                <c:pt idx="7">
                  <c:v>Reading</c:v>
                </c:pt>
                <c:pt idx="8">
                  <c:v>Playing Musical Instruments</c:v>
                </c:pt>
                <c:pt idx="9">
                  <c:v>Playing with pets</c:v>
                </c:pt>
                <c:pt idx="10">
                  <c:v>sleeping</c:v>
                </c:pt>
                <c:pt idx="11">
                  <c:v>internet</c:v>
                </c:pt>
                <c:pt idx="12">
                  <c:v>playing outside</c:v>
                </c:pt>
                <c:pt idx="13">
                  <c:v>Indoor games</c:v>
                </c:pt>
                <c:pt idx="14">
                  <c:v>Writing </c:v>
                </c:pt>
                <c:pt idx="15">
                  <c:v>Shopping</c:v>
                </c:pt>
                <c:pt idx="16">
                  <c:v>I don’t Know</c:v>
                </c:pt>
                <c:pt idx="17">
                  <c:v>Other</c:v>
                </c:pt>
              </c:strCache>
            </c:strRef>
          </c:cat>
          <c:val>
            <c:numRef>
              <c:f>'Q3'!$E$3:$E$20</c:f>
              <c:numCache>
                <c:formatCode>General</c:formatCode>
                <c:ptCount val="18"/>
                <c:pt idx="0">
                  <c:v>28.888888888888886</c:v>
                </c:pt>
                <c:pt idx="1">
                  <c:v>36.666666666666664</c:v>
                </c:pt>
                <c:pt idx="2">
                  <c:v>22.222222222222221</c:v>
                </c:pt>
                <c:pt idx="3">
                  <c:v>5.5555555555555554</c:v>
                </c:pt>
                <c:pt idx="4">
                  <c:v>22.222222222222221</c:v>
                </c:pt>
                <c:pt idx="5">
                  <c:v>23.333333333333332</c:v>
                </c:pt>
                <c:pt idx="6">
                  <c:v>14.444444444444443</c:v>
                </c:pt>
                <c:pt idx="7">
                  <c:v>8.8888888888888893</c:v>
                </c:pt>
                <c:pt idx="8">
                  <c:v>14.444444444444443</c:v>
                </c:pt>
                <c:pt idx="9">
                  <c:v>6.666666666666667</c:v>
                </c:pt>
                <c:pt idx="10">
                  <c:v>14.444444444444443</c:v>
                </c:pt>
                <c:pt idx="11">
                  <c:v>15.555555555555555</c:v>
                </c:pt>
                <c:pt idx="12">
                  <c:v>16.666666666666664</c:v>
                </c:pt>
                <c:pt idx="13">
                  <c:v>11.111111111111111</c:v>
                </c:pt>
                <c:pt idx="14">
                  <c:v>3.3333333333333335</c:v>
                </c:pt>
                <c:pt idx="15">
                  <c:v>5.5555555555555554</c:v>
                </c:pt>
                <c:pt idx="16">
                  <c:v>0</c:v>
                </c:pt>
                <c:pt idx="17">
                  <c:v>4.4444444444444446</c:v>
                </c:pt>
              </c:numCache>
            </c:numRef>
          </c:val>
        </c:ser>
        <c:ser>
          <c:idx val="4"/>
          <c:order val="4"/>
          <c:tx>
            <c:strRef>
              <c:f>'Q3'!$F$2</c:f>
              <c:strCache>
                <c:ptCount val="1"/>
                <c:pt idx="0">
                  <c:v>Finland</c:v>
                </c:pt>
              </c:strCache>
            </c:strRef>
          </c:tx>
          <c:spPr>
            <a:solidFill>
              <a:srgbClr val="7030A0"/>
            </a:solidFill>
          </c:spPr>
          <c:invertIfNegative val="0"/>
          <c:cat>
            <c:strRef>
              <c:f>'Q3'!$A$3:$A$20</c:f>
              <c:strCache>
                <c:ptCount val="18"/>
                <c:pt idx="0">
                  <c:v>Sport</c:v>
                </c:pt>
                <c:pt idx="1">
                  <c:v>Electronic games</c:v>
                </c:pt>
                <c:pt idx="2">
                  <c:v>Music</c:v>
                </c:pt>
                <c:pt idx="3">
                  <c:v>SMS</c:v>
                </c:pt>
                <c:pt idx="4">
                  <c:v>Bike</c:v>
                </c:pt>
                <c:pt idx="5">
                  <c:v>Art and craft</c:v>
                </c:pt>
                <c:pt idx="6">
                  <c:v>TV</c:v>
                </c:pt>
                <c:pt idx="7">
                  <c:v>Reading</c:v>
                </c:pt>
                <c:pt idx="8">
                  <c:v>Playing Musical Instruments</c:v>
                </c:pt>
                <c:pt idx="9">
                  <c:v>Playing with pets</c:v>
                </c:pt>
                <c:pt idx="10">
                  <c:v>sleeping</c:v>
                </c:pt>
                <c:pt idx="11">
                  <c:v>internet</c:v>
                </c:pt>
                <c:pt idx="12">
                  <c:v>playing outside</c:v>
                </c:pt>
                <c:pt idx="13">
                  <c:v>Indoor games</c:v>
                </c:pt>
                <c:pt idx="14">
                  <c:v>Writing </c:v>
                </c:pt>
                <c:pt idx="15">
                  <c:v>Shopping</c:v>
                </c:pt>
                <c:pt idx="16">
                  <c:v>I don’t Know</c:v>
                </c:pt>
                <c:pt idx="17">
                  <c:v>Other</c:v>
                </c:pt>
              </c:strCache>
            </c:strRef>
          </c:cat>
          <c:val>
            <c:numRef>
              <c:f>'Q3'!$F$3:$F$20</c:f>
              <c:numCache>
                <c:formatCode>General</c:formatCode>
                <c:ptCount val="18"/>
                <c:pt idx="0">
                  <c:v>62.5</c:v>
                </c:pt>
                <c:pt idx="1">
                  <c:v>52.5</c:v>
                </c:pt>
                <c:pt idx="2">
                  <c:v>52.5</c:v>
                </c:pt>
                <c:pt idx="3">
                  <c:v>22.5</c:v>
                </c:pt>
                <c:pt idx="4">
                  <c:v>59.347107438016536</c:v>
                </c:pt>
                <c:pt idx="5">
                  <c:v>50.330578512396698</c:v>
                </c:pt>
                <c:pt idx="6">
                  <c:v>59.353719008264463</c:v>
                </c:pt>
                <c:pt idx="7">
                  <c:v>37.561983471074385</c:v>
                </c:pt>
                <c:pt idx="8">
                  <c:v>20.280991735537192</c:v>
                </c:pt>
                <c:pt idx="9">
                  <c:v>33.529751445194385</c:v>
                </c:pt>
                <c:pt idx="10">
                  <c:v>13.039347784242262</c:v>
                </c:pt>
                <c:pt idx="11">
                  <c:v>11.797505138123949</c:v>
                </c:pt>
                <c:pt idx="12">
                  <c:v>55.882919075323969</c:v>
                </c:pt>
                <c:pt idx="13">
                  <c:v>44.08541393720003</c:v>
                </c:pt>
                <c:pt idx="14">
                  <c:v>21.732246307070426</c:v>
                </c:pt>
                <c:pt idx="15">
                  <c:v>23.595010276247898</c:v>
                </c:pt>
                <c:pt idx="16">
                  <c:v>16.143954399538039</c:v>
                </c:pt>
                <c:pt idx="17">
                  <c:v>11.176583815064795</c:v>
                </c:pt>
              </c:numCache>
            </c:numRef>
          </c:val>
        </c:ser>
        <c:ser>
          <c:idx val="5"/>
          <c:order val="5"/>
          <c:tx>
            <c:strRef>
              <c:f>'Q3'!$G$2</c:f>
              <c:strCache>
                <c:ptCount val="1"/>
                <c:pt idx="0">
                  <c:v>Ireland</c:v>
                </c:pt>
              </c:strCache>
            </c:strRef>
          </c:tx>
          <c:spPr>
            <a:solidFill>
              <a:srgbClr val="92D050"/>
            </a:solidFill>
          </c:spPr>
          <c:invertIfNegative val="0"/>
          <c:cat>
            <c:strRef>
              <c:f>'Q3'!$A$3:$A$20</c:f>
              <c:strCache>
                <c:ptCount val="18"/>
                <c:pt idx="0">
                  <c:v>Sport</c:v>
                </c:pt>
                <c:pt idx="1">
                  <c:v>Electronic games</c:v>
                </c:pt>
                <c:pt idx="2">
                  <c:v>Music</c:v>
                </c:pt>
                <c:pt idx="3">
                  <c:v>SMS</c:v>
                </c:pt>
                <c:pt idx="4">
                  <c:v>Bike</c:v>
                </c:pt>
                <c:pt idx="5">
                  <c:v>Art and craft</c:v>
                </c:pt>
                <c:pt idx="6">
                  <c:v>TV</c:v>
                </c:pt>
                <c:pt idx="7">
                  <c:v>Reading</c:v>
                </c:pt>
                <c:pt idx="8">
                  <c:v>Playing Musical Instruments</c:v>
                </c:pt>
                <c:pt idx="9">
                  <c:v>Playing with pets</c:v>
                </c:pt>
                <c:pt idx="10">
                  <c:v>sleeping</c:v>
                </c:pt>
                <c:pt idx="11">
                  <c:v>internet</c:v>
                </c:pt>
                <c:pt idx="12">
                  <c:v>playing outside</c:v>
                </c:pt>
                <c:pt idx="13">
                  <c:v>Indoor games</c:v>
                </c:pt>
                <c:pt idx="14">
                  <c:v>Writing </c:v>
                </c:pt>
                <c:pt idx="15">
                  <c:v>Shopping</c:v>
                </c:pt>
                <c:pt idx="16">
                  <c:v>I don’t Know</c:v>
                </c:pt>
                <c:pt idx="17">
                  <c:v>Other</c:v>
                </c:pt>
              </c:strCache>
            </c:strRef>
          </c:cat>
          <c:val>
            <c:numRef>
              <c:f>'Q3'!$G$3:$G$20</c:f>
              <c:numCache>
                <c:formatCode>General</c:formatCode>
                <c:ptCount val="18"/>
                <c:pt idx="0">
                  <c:v>61.981818181818191</c:v>
                </c:pt>
                <c:pt idx="1">
                  <c:v>42.145454545454548</c:v>
                </c:pt>
                <c:pt idx="2">
                  <c:v>14.872727272727273</c:v>
                </c:pt>
                <c:pt idx="3">
                  <c:v>36.363636363636367</c:v>
                </c:pt>
                <c:pt idx="4">
                  <c:v>65.281818181818181</c:v>
                </c:pt>
                <c:pt idx="5">
                  <c:v>55.36363636363636</c:v>
                </c:pt>
                <c:pt idx="6">
                  <c:v>65.289090909090902</c:v>
                </c:pt>
                <c:pt idx="7">
                  <c:v>41.31818181818182</c:v>
                </c:pt>
                <c:pt idx="8">
                  <c:v>22.309090909090909</c:v>
                </c:pt>
                <c:pt idx="9">
                  <c:v>36.882726589713819</c:v>
                </c:pt>
                <c:pt idx="10">
                  <c:v>14.343282562666488</c:v>
                </c:pt>
                <c:pt idx="11">
                  <c:v>12.977255651936344</c:v>
                </c:pt>
                <c:pt idx="12">
                  <c:v>61.471210982856363</c:v>
                </c:pt>
                <c:pt idx="13">
                  <c:v>48.493955330920031</c:v>
                </c:pt>
                <c:pt idx="14">
                  <c:v>23.905470937777469</c:v>
                </c:pt>
                <c:pt idx="15">
                  <c:v>25.954511303872689</c:v>
                </c:pt>
                <c:pt idx="16">
                  <c:v>17.758349839491842</c:v>
                </c:pt>
                <c:pt idx="17">
                  <c:v>12.294242196571274</c:v>
                </c:pt>
              </c:numCache>
            </c:numRef>
          </c:val>
        </c:ser>
        <c:dLbls>
          <c:showLegendKey val="0"/>
          <c:showVal val="0"/>
          <c:showCatName val="0"/>
          <c:showSerName val="0"/>
          <c:showPercent val="0"/>
          <c:showBubbleSize val="0"/>
        </c:dLbls>
        <c:gapWidth val="150"/>
        <c:axId val="149235584"/>
        <c:axId val="149237120"/>
      </c:barChart>
      <c:catAx>
        <c:axId val="149235584"/>
        <c:scaling>
          <c:orientation val="minMax"/>
        </c:scaling>
        <c:delete val="0"/>
        <c:axPos val="l"/>
        <c:numFmt formatCode="General" sourceLinked="1"/>
        <c:majorTickMark val="none"/>
        <c:minorTickMark val="none"/>
        <c:tickLblPos val="nextTo"/>
        <c:crossAx val="149237120"/>
        <c:crosses val="autoZero"/>
        <c:auto val="1"/>
        <c:lblAlgn val="ctr"/>
        <c:lblOffset val="100"/>
        <c:noMultiLvlLbl val="0"/>
      </c:catAx>
      <c:valAx>
        <c:axId val="149237120"/>
        <c:scaling>
          <c:orientation val="minMax"/>
        </c:scaling>
        <c:delete val="0"/>
        <c:axPos val="b"/>
        <c:majorGridlines/>
        <c:numFmt formatCode="General" sourceLinked="1"/>
        <c:majorTickMark val="none"/>
        <c:minorTickMark val="none"/>
        <c:tickLblPos val="nextTo"/>
        <c:crossAx val="149235584"/>
        <c:crosses val="autoZero"/>
        <c:crossBetween val="between"/>
      </c:valAx>
      <c:spPr>
        <a:solidFill>
          <a:schemeClr val="accent1">
            <a:lumMod val="75000"/>
          </a:schemeClr>
        </a:solidFill>
      </c:spPr>
    </c:plotArea>
    <c:legend>
      <c:legendPos val="r"/>
      <c:overlay val="0"/>
      <c:spPr>
        <a:solidFill>
          <a:schemeClr val="accent1">
            <a:lumMod val="75000"/>
          </a:schemeClr>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IE" sz="1400"/>
              <a:t>Which of these musical instruments do you play?</a:t>
            </a:r>
          </a:p>
        </c:rich>
      </c:tx>
      <c:overlay val="0"/>
    </c:title>
    <c:autoTitleDeleted val="0"/>
    <c:plotArea>
      <c:layout/>
      <c:barChart>
        <c:barDir val="col"/>
        <c:grouping val="clustered"/>
        <c:varyColors val="0"/>
        <c:ser>
          <c:idx val="0"/>
          <c:order val="0"/>
          <c:tx>
            <c:strRef>
              <c:f>Q2b!$B$2</c:f>
              <c:strCache>
                <c:ptCount val="1"/>
                <c:pt idx="0">
                  <c:v>England</c:v>
                </c:pt>
              </c:strCache>
            </c:strRef>
          </c:tx>
          <c:spPr>
            <a:solidFill>
              <a:schemeClr val="bg1"/>
            </a:solidFill>
          </c:spPr>
          <c:invertIfNegative val="0"/>
          <c:cat>
            <c:strRef>
              <c:f>Q2b!$A$3:$A$9</c:f>
              <c:strCache>
                <c:ptCount val="7"/>
                <c:pt idx="0">
                  <c:v>Stringed Instruments</c:v>
                </c:pt>
                <c:pt idx="1">
                  <c:v>Wind</c:v>
                </c:pt>
                <c:pt idx="2">
                  <c:v>Brass</c:v>
                </c:pt>
                <c:pt idx="3">
                  <c:v>Percussion</c:v>
                </c:pt>
                <c:pt idx="4">
                  <c:v>Voice</c:v>
                </c:pt>
                <c:pt idx="5">
                  <c:v>other</c:v>
                </c:pt>
                <c:pt idx="6">
                  <c:v>None</c:v>
                </c:pt>
              </c:strCache>
            </c:strRef>
          </c:cat>
          <c:val>
            <c:numRef>
              <c:f>Q2b!$B$3:$B$9</c:f>
              <c:numCache>
                <c:formatCode>General</c:formatCode>
                <c:ptCount val="7"/>
                <c:pt idx="0">
                  <c:v>1.4423076923076923</c:v>
                </c:pt>
                <c:pt idx="1">
                  <c:v>0.48076923076923078</c:v>
                </c:pt>
                <c:pt idx="2">
                  <c:v>0.96153846153846156</c:v>
                </c:pt>
                <c:pt idx="3">
                  <c:v>1.9230769230769231</c:v>
                </c:pt>
                <c:pt idx="4">
                  <c:v>1.4423076923076923</c:v>
                </c:pt>
                <c:pt idx="5">
                  <c:v>1.4423076923076923</c:v>
                </c:pt>
                <c:pt idx="6">
                  <c:v>1.4423076923076923</c:v>
                </c:pt>
              </c:numCache>
            </c:numRef>
          </c:val>
        </c:ser>
        <c:ser>
          <c:idx val="1"/>
          <c:order val="1"/>
          <c:tx>
            <c:strRef>
              <c:f>Q2b!$C$2</c:f>
              <c:strCache>
                <c:ptCount val="1"/>
                <c:pt idx="0">
                  <c:v>Austria</c:v>
                </c:pt>
              </c:strCache>
            </c:strRef>
          </c:tx>
          <c:spPr>
            <a:solidFill>
              <a:srgbClr val="FF0000"/>
            </a:solidFill>
          </c:spPr>
          <c:invertIfNegative val="0"/>
          <c:cat>
            <c:strRef>
              <c:f>Q2b!$A$3:$A$9</c:f>
              <c:strCache>
                <c:ptCount val="7"/>
                <c:pt idx="0">
                  <c:v>Stringed Instruments</c:v>
                </c:pt>
                <c:pt idx="1">
                  <c:v>Wind</c:v>
                </c:pt>
                <c:pt idx="2">
                  <c:v>Brass</c:v>
                </c:pt>
                <c:pt idx="3">
                  <c:v>Percussion</c:v>
                </c:pt>
                <c:pt idx="4">
                  <c:v>Voice</c:v>
                </c:pt>
                <c:pt idx="5">
                  <c:v>other</c:v>
                </c:pt>
                <c:pt idx="6">
                  <c:v>None</c:v>
                </c:pt>
              </c:strCache>
            </c:strRef>
          </c:cat>
          <c:val>
            <c:numRef>
              <c:f>Q2b!$C$3:$C$9</c:f>
              <c:numCache>
                <c:formatCode>General</c:formatCode>
                <c:ptCount val="7"/>
                <c:pt idx="0">
                  <c:v>20</c:v>
                </c:pt>
                <c:pt idx="1">
                  <c:v>47.692307692307693</c:v>
                </c:pt>
                <c:pt idx="2">
                  <c:v>1.5384615384615385</c:v>
                </c:pt>
                <c:pt idx="3">
                  <c:v>1.5384615384615385</c:v>
                </c:pt>
                <c:pt idx="4">
                  <c:v>56.92307692307692</c:v>
                </c:pt>
                <c:pt idx="5">
                  <c:v>4.6153846153846159</c:v>
                </c:pt>
                <c:pt idx="6">
                  <c:v>35.384615384615387</c:v>
                </c:pt>
              </c:numCache>
            </c:numRef>
          </c:val>
        </c:ser>
        <c:ser>
          <c:idx val="2"/>
          <c:order val="2"/>
          <c:tx>
            <c:strRef>
              <c:f>Q2b!$D$2</c:f>
              <c:strCache>
                <c:ptCount val="1"/>
                <c:pt idx="0">
                  <c:v>France</c:v>
                </c:pt>
              </c:strCache>
            </c:strRef>
          </c:tx>
          <c:spPr>
            <a:solidFill>
              <a:srgbClr val="00B0F0"/>
            </a:solidFill>
          </c:spPr>
          <c:invertIfNegative val="0"/>
          <c:cat>
            <c:strRef>
              <c:f>Q2b!$A$3:$A$9</c:f>
              <c:strCache>
                <c:ptCount val="7"/>
                <c:pt idx="0">
                  <c:v>Stringed Instruments</c:v>
                </c:pt>
                <c:pt idx="1">
                  <c:v>Wind</c:v>
                </c:pt>
                <c:pt idx="2">
                  <c:v>Brass</c:v>
                </c:pt>
                <c:pt idx="3">
                  <c:v>Percussion</c:v>
                </c:pt>
                <c:pt idx="4">
                  <c:v>Voice</c:v>
                </c:pt>
                <c:pt idx="5">
                  <c:v>other</c:v>
                </c:pt>
                <c:pt idx="6">
                  <c:v>None</c:v>
                </c:pt>
              </c:strCache>
            </c:strRef>
          </c:cat>
          <c:val>
            <c:numRef>
              <c:f>Q2b!$D$3:$D$9</c:f>
              <c:numCache>
                <c:formatCode>General</c:formatCode>
                <c:ptCount val="7"/>
                <c:pt idx="0">
                  <c:v>7.6923076923076925</c:v>
                </c:pt>
                <c:pt idx="1">
                  <c:v>5.1282051282051277</c:v>
                </c:pt>
                <c:pt idx="2">
                  <c:v>2.5641025641025639</c:v>
                </c:pt>
                <c:pt idx="3">
                  <c:v>7.6923076923076925</c:v>
                </c:pt>
                <c:pt idx="4">
                  <c:v>5.1282051282051277</c:v>
                </c:pt>
                <c:pt idx="5">
                  <c:v>7.6923076923076925</c:v>
                </c:pt>
                <c:pt idx="6">
                  <c:v>69.230769230769226</c:v>
                </c:pt>
              </c:numCache>
            </c:numRef>
          </c:val>
        </c:ser>
        <c:ser>
          <c:idx val="3"/>
          <c:order val="3"/>
          <c:tx>
            <c:strRef>
              <c:f>Q2b!$E$2</c:f>
              <c:strCache>
                <c:ptCount val="1"/>
                <c:pt idx="0">
                  <c:v>Italy</c:v>
                </c:pt>
              </c:strCache>
            </c:strRef>
          </c:tx>
          <c:spPr>
            <a:solidFill>
              <a:schemeClr val="tx2">
                <a:lumMod val="20000"/>
                <a:lumOff val="80000"/>
              </a:schemeClr>
            </a:solidFill>
          </c:spPr>
          <c:invertIfNegative val="0"/>
          <c:cat>
            <c:strRef>
              <c:f>Q2b!$A$3:$A$9</c:f>
              <c:strCache>
                <c:ptCount val="7"/>
                <c:pt idx="0">
                  <c:v>Stringed Instruments</c:v>
                </c:pt>
                <c:pt idx="1">
                  <c:v>Wind</c:v>
                </c:pt>
                <c:pt idx="2">
                  <c:v>Brass</c:v>
                </c:pt>
                <c:pt idx="3">
                  <c:v>Percussion</c:v>
                </c:pt>
                <c:pt idx="4">
                  <c:v>Voice</c:v>
                </c:pt>
                <c:pt idx="5">
                  <c:v>other</c:v>
                </c:pt>
                <c:pt idx="6">
                  <c:v>None</c:v>
                </c:pt>
              </c:strCache>
            </c:strRef>
          </c:cat>
          <c:val>
            <c:numRef>
              <c:f>Q2b!$E$3:$E$9</c:f>
              <c:numCache>
                <c:formatCode>General</c:formatCode>
                <c:ptCount val="7"/>
                <c:pt idx="0">
                  <c:v>17.777777777777779</c:v>
                </c:pt>
                <c:pt idx="1">
                  <c:v>11.111111111111111</c:v>
                </c:pt>
                <c:pt idx="2">
                  <c:v>1.1111111111111112</c:v>
                </c:pt>
                <c:pt idx="3">
                  <c:v>1.1111111111111112</c:v>
                </c:pt>
                <c:pt idx="4">
                  <c:v>21.111111111111111</c:v>
                </c:pt>
                <c:pt idx="5">
                  <c:v>6.666666666666667</c:v>
                </c:pt>
                <c:pt idx="6">
                  <c:v>35.555555555555557</c:v>
                </c:pt>
              </c:numCache>
            </c:numRef>
          </c:val>
        </c:ser>
        <c:ser>
          <c:idx val="4"/>
          <c:order val="4"/>
          <c:tx>
            <c:strRef>
              <c:f>Q2b!$F$2</c:f>
              <c:strCache>
                <c:ptCount val="1"/>
                <c:pt idx="0">
                  <c:v>Finland</c:v>
                </c:pt>
              </c:strCache>
            </c:strRef>
          </c:tx>
          <c:spPr>
            <a:solidFill>
              <a:schemeClr val="accent2"/>
            </a:solidFill>
          </c:spPr>
          <c:invertIfNegative val="0"/>
          <c:cat>
            <c:strRef>
              <c:f>Q2b!$A$3:$A$9</c:f>
              <c:strCache>
                <c:ptCount val="7"/>
                <c:pt idx="0">
                  <c:v>Stringed Instruments</c:v>
                </c:pt>
                <c:pt idx="1">
                  <c:v>Wind</c:v>
                </c:pt>
                <c:pt idx="2">
                  <c:v>Brass</c:v>
                </c:pt>
                <c:pt idx="3">
                  <c:v>Percussion</c:v>
                </c:pt>
                <c:pt idx="4">
                  <c:v>Voice</c:v>
                </c:pt>
                <c:pt idx="5">
                  <c:v>other</c:v>
                </c:pt>
                <c:pt idx="6">
                  <c:v>None</c:v>
                </c:pt>
              </c:strCache>
            </c:strRef>
          </c:cat>
          <c:val>
            <c:numRef>
              <c:f>Q2b!$F$3:$F$9</c:f>
              <c:numCache>
                <c:formatCode>General</c:formatCode>
                <c:ptCount val="7"/>
                <c:pt idx="0">
                  <c:v>19.230769230769234</c:v>
                </c:pt>
                <c:pt idx="1">
                  <c:v>12.820512820512819</c:v>
                </c:pt>
                <c:pt idx="2">
                  <c:v>6.4102564102564097</c:v>
                </c:pt>
                <c:pt idx="3">
                  <c:v>19.230769230769234</c:v>
                </c:pt>
                <c:pt idx="4">
                  <c:v>12.820512820512819</c:v>
                </c:pt>
                <c:pt idx="5">
                  <c:v>19.230769230769234</c:v>
                </c:pt>
                <c:pt idx="6">
                  <c:v>173.07692307692307</c:v>
                </c:pt>
              </c:numCache>
            </c:numRef>
          </c:val>
        </c:ser>
        <c:ser>
          <c:idx val="5"/>
          <c:order val="5"/>
          <c:tx>
            <c:strRef>
              <c:f>Q2b!$G$2</c:f>
              <c:strCache>
                <c:ptCount val="1"/>
                <c:pt idx="0">
                  <c:v>Ireland</c:v>
                </c:pt>
              </c:strCache>
            </c:strRef>
          </c:tx>
          <c:spPr>
            <a:solidFill>
              <a:srgbClr val="92D050"/>
            </a:solidFill>
          </c:spPr>
          <c:invertIfNegative val="0"/>
          <c:cat>
            <c:strRef>
              <c:f>Q2b!$A$3:$A$9</c:f>
              <c:strCache>
                <c:ptCount val="7"/>
                <c:pt idx="0">
                  <c:v>Stringed Instruments</c:v>
                </c:pt>
                <c:pt idx="1">
                  <c:v>Wind</c:v>
                </c:pt>
                <c:pt idx="2">
                  <c:v>Brass</c:v>
                </c:pt>
                <c:pt idx="3">
                  <c:v>Percussion</c:v>
                </c:pt>
                <c:pt idx="4">
                  <c:v>Voice</c:v>
                </c:pt>
                <c:pt idx="5">
                  <c:v>other</c:v>
                </c:pt>
                <c:pt idx="6">
                  <c:v>None</c:v>
                </c:pt>
              </c:strCache>
            </c:strRef>
          </c:cat>
          <c:val>
            <c:numRef>
              <c:f>Q2b!$G$3:$G$9</c:f>
              <c:numCache>
                <c:formatCode>General</c:formatCode>
                <c:ptCount val="7"/>
                <c:pt idx="0">
                  <c:v>48.888888888888893</c:v>
                </c:pt>
                <c:pt idx="1">
                  <c:v>30.555555555555557</c:v>
                </c:pt>
                <c:pt idx="2">
                  <c:v>3.0555555555555558</c:v>
                </c:pt>
                <c:pt idx="3">
                  <c:v>3.0555555555555558</c:v>
                </c:pt>
                <c:pt idx="4">
                  <c:v>58.055555555555557</c:v>
                </c:pt>
                <c:pt idx="5">
                  <c:v>18.333333333333336</c:v>
                </c:pt>
                <c:pt idx="6">
                  <c:v>97.777777777777786</c:v>
                </c:pt>
              </c:numCache>
            </c:numRef>
          </c:val>
        </c:ser>
        <c:dLbls>
          <c:showLegendKey val="0"/>
          <c:showVal val="0"/>
          <c:showCatName val="0"/>
          <c:showSerName val="0"/>
          <c:showPercent val="0"/>
          <c:showBubbleSize val="0"/>
        </c:dLbls>
        <c:gapWidth val="150"/>
        <c:axId val="156049408"/>
        <c:axId val="156050944"/>
      </c:barChart>
      <c:catAx>
        <c:axId val="156049408"/>
        <c:scaling>
          <c:orientation val="minMax"/>
        </c:scaling>
        <c:delete val="0"/>
        <c:axPos val="b"/>
        <c:numFmt formatCode="General" sourceLinked="1"/>
        <c:majorTickMark val="none"/>
        <c:minorTickMark val="none"/>
        <c:tickLblPos val="nextTo"/>
        <c:crossAx val="156050944"/>
        <c:crosses val="autoZero"/>
        <c:auto val="1"/>
        <c:lblAlgn val="ctr"/>
        <c:lblOffset val="100"/>
        <c:noMultiLvlLbl val="0"/>
      </c:catAx>
      <c:valAx>
        <c:axId val="156050944"/>
        <c:scaling>
          <c:orientation val="minMax"/>
        </c:scaling>
        <c:delete val="0"/>
        <c:axPos val="l"/>
        <c:majorGridlines/>
        <c:numFmt formatCode="General" sourceLinked="1"/>
        <c:majorTickMark val="none"/>
        <c:minorTickMark val="none"/>
        <c:tickLblPos val="nextTo"/>
        <c:crossAx val="156049408"/>
        <c:crosses val="autoZero"/>
        <c:crossBetween val="between"/>
      </c:valAx>
      <c:spPr>
        <a:solidFill>
          <a:schemeClr val="accent1">
            <a:lumMod val="75000"/>
          </a:schemeClr>
        </a:solidFill>
      </c:spPr>
    </c:plotArea>
    <c:legend>
      <c:legendPos val="r"/>
      <c:overlay val="0"/>
      <c:spPr>
        <a:solidFill>
          <a:schemeClr val="accent1">
            <a:lumMod val="75000"/>
          </a:schemeClr>
        </a:solidFill>
      </c:sp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IE"/>
              <a:t> Which of these team sports do you play in your leisure time?</a:t>
            </a:r>
          </a:p>
        </c:rich>
      </c:tx>
      <c:layout>
        <c:manualLayout>
          <c:xMode val="edge"/>
          <c:yMode val="edge"/>
          <c:x val="6.2564864279424884E-2"/>
          <c:y val="4.5585984273352344E-2"/>
        </c:manualLayout>
      </c:layout>
      <c:overlay val="0"/>
    </c:title>
    <c:autoTitleDeleted val="0"/>
    <c:plotArea>
      <c:layout/>
      <c:barChart>
        <c:barDir val="col"/>
        <c:grouping val="clustered"/>
        <c:varyColors val="0"/>
        <c:ser>
          <c:idx val="0"/>
          <c:order val="0"/>
          <c:tx>
            <c:strRef>
              <c:f>Q2a!$B$2</c:f>
              <c:strCache>
                <c:ptCount val="1"/>
                <c:pt idx="0">
                  <c:v>England</c:v>
                </c:pt>
              </c:strCache>
            </c:strRef>
          </c:tx>
          <c:spPr>
            <a:solidFill>
              <a:schemeClr val="bg1"/>
            </a:solidFill>
          </c:spPr>
          <c:invertIfNegative val="0"/>
          <c:cat>
            <c:strRef>
              <c:f>Q2a!$A$3:$A$16</c:f>
              <c:strCache>
                <c:ptCount val="14"/>
                <c:pt idx="0">
                  <c:v>Athletics</c:v>
                </c:pt>
                <c:pt idx="1">
                  <c:v>Tennis</c:v>
                </c:pt>
                <c:pt idx="2">
                  <c:v>Water Sports</c:v>
                </c:pt>
                <c:pt idx="3">
                  <c:v>Team Sports</c:v>
                </c:pt>
                <c:pt idx="4">
                  <c:v>Cycling</c:v>
                </c:pt>
                <c:pt idx="5">
                  <c:v>Martial Arts</c:v>
                </c:pt>
                <c:pt idx="6">
                  <c:v>Gym</c:v>
                </c:pt>
                <c:pt idx="7">
                  <c:v>Dancing</c:v>
                </c:pt>
                <c:pt idx="8">
                  <c:v>Winter Sports</c:v>
                </c:pt>
                <c:pt idx="9">
                  <c:v>Walking</c:v>
                </c:pt>
                <c:pt idx="10">
                  <c:v>Fishing/Walking</c:v>
                </c:pt>
                <c:pt idx="11">
                  <c:v>Orienteering</c:v>
                </c:pt>
                <c:pt idx="12">
                  <c:v>Other</c:v>
                </c:pt>
                <c:pt idx="13">
                  <c:v>None</c:v>
                </c:pt>
              </c:strCache>
            </c:strRef>
          </c:cat>
          <c:val>
            <c:numRef>
              <c:f>Q2a!$B$3:$B$16</c:f>
              <c:numCache>
                <c:formatCode>General</c:formatCode>
                <c:ptCount val="14"/>
                <c:pt idx="0">
                  <c:v>13.942307692307693</c:v>
                </c:pt>
                <c:pt idx="1">
                  <c:v>22.115384615384613</c:v>
                </c:pt>
                <c:pt idx="2">
                  <c:v>17.307692307692307</c:v>
                </c:pt>
                <c:pt idx="3">
                  <c:v>29.807692307692307</c:v>
                </c:pt>
                <c:pt idx="4">
                  <c:v>29.807692307692307</c:v>
                </c:pt>
                <c:pt idx="5">
                  <c:v>13.461538461538462</c:v>
                </c:pt>
                <c:pt idx="6">
                  <c:v>6.7307692307692308</c:v>
                </c:pt>
                <c:pt idx="7">
                  <c:v>25.48076923076923</c:v>
                </c:pt>
                <c:pt idx="8">
                  <c:v>7.2115384615384608</c:v>
                </c:pt>
                <c:pt idx="9">
                  <c:v>22.115384615384613</c:v>
                </c:pt>
                <c:pt idx="10">
                  <c:v>12.5</c:v>
                </c:pt>
                <c:pt idx="11">
                  <c:v>0.96153846153846156</c:v>
                </c:pt>
                <c:pt idx="12">
                  <c:v>8.1730769230769234</c:v>
                </c:pt>
                <c:pt idx="13">
                  <c:v>8.1730769230769234</c:v>
                </c:pt>
              </c:numCache>
            </c:numRef>
          </c:val>
        </c:ser>
        <c:ser>
          <c:idx val="1"/>
          <c:order val="1"/>
          <c:tx>
            <c:strRef>
              <c:f>Q2a!$C$2</c:f>
              <c:strCache>
                <c:ptCount val="1"/>
                <c:pt idx="0">
                  <c:v>Austria</c:v>
                </c:pt>
              </c:strCache>
            </c:strRef>
          </c:tx>
          <c:spPr>
            <a:solidFill>
              <a:srgbClr val="FF0000"/>
            </a:solidFill>
          </c:spPr>
          <c:invertIfNegative val="0"/>
          <c:cat>
            <c:strRef>
              <c:f>Q2a!$A$3:$A$16</c:f>
              <c:strCache>
                <c:ptCount val="14"/>
                <c:pt idx="0">
                  <c:v>Athletics</c:v>
                </c:pt>
                <c:pt idx="1">
                  <c:v>Tennis</c:v>
                </c:pt>
                <c:pt idx="2">
                  <c:v>Water Sports</c:v>
                </c:pt>
                <c:pt idx="3">
                  <c:v>Team Sports</c:v>
                </c:pt>
                <c:pt idx="4">
                  <c:v>Cycling</c:v>
                </c:pt>
                <c:pt idx="5">
                  <c:v>Martial Arts</c:v>
                </c:pt>
                <c:pt idx="6">
                  <c:v>Gym</c:v>
                </c:pt>
                <c:pt idx="7">
                  <c:v>Dancing</c:v>
                </c:pt>
                <c:pt idx="8">
                  <c:v>Winter Sports</c:v>
                </c:pt>
                <c:pt idx="9">
                  <c:v>Walking</c:v>
                </c:pt>
                <c:pt idx="10">
                  <c:v>Fishing/Walking</c:v>
                </c:pt>
                <c:pt idx="11">
                  <c:v>Orienteering</c:v>
                </c:pt>
                <c:pt idx="12">
                  <c:v>Other</c:v>
                </c:pt>
                <c:pt idx="13">
                  <c:v>None</c:v>
                </c:pt>
              </c:strCache>
            </c:strRef>
          </c:cat>
          <c:val>
            <c:numRef>
              <c:f>Q2a!$C$3:$C$16</c:f>
              <c:numCache>
                <c:formatCode>General</c:formatCode>
                <c:ptCount val="14"/>
                <c:pt idx="0">
                  <c:v>1.5384615384615385</c:v>
                </c:pt>
                <c:pt idx="1">
                  <c:v>16.923076923076923</c:v>
                </c:pt>
                <c:pt idx="2">
                  <c:v>36.923076923076927</c:v>
                </c:pt>
                <c:pt idx="3">
                  <c:v>38.461538461538467</c:v>
                </c:pt>
                <c:pt idx="4">
                  <c:v>87.692307692307693</c:v>
                </c:pt>
                <c:pt idx="5">
                  <c:v>0</c:v>
                </c:pt>
                <c:pt idx="6">
                  <c:v>49.230769230769234</c:v>
                </c:pt>
                <c:pt idx="7">
                  <c:v>21.53846153846154</c:v>
                </c:pt>
                <c:pt idx="8">
                  <c:v>76.923076923076934</c:v>
                </c:pt>
                <c:pt idx="9">
                  <c:v>58.461538461538467</c:v>
                </c:pt>
                <c:pt idx="10">
                  <c:v>9.2307692307692317</c:v>
                </c:pt>
                <c:pt idx="11">
                  <c:v>7.6923076923076925</c:v>
                </c:pt>
                <c:pt idx="12">
                  <c:v>18.461538461538463</c:v>
                </c:pt>
                <c:pt idx="13">
                  <c:v>0</c:v>
                </c:pt>
              </c:numCache>
            </c:numRef>
          </c:val>
        </c:ser>
        <c:ser>
          <c:idx val="2"/>
          <c:order val="2"/>
          <c:tx>
            <c:strRef>
              <c:f>Q2a!$D$2</c:f>
              <c:strCache>
                <c:ptCount val="1"/>
                <c:pt idx="0">
                  <c:v>France</c:v>
                </c:pt>
              </c:strCache>
            </c:strRef>
          </c:tx>
          <c:spPr>
            <a:solidFill>
              <a:srgbClr val="00B0F0"/>
            </a:solidFill>
          </c:spPr>
          <c:invertIfNegative val="0"/>
          <c:cat>
            <c:strRef>
              <c:f>Q2a!$A$3:$A$16</c:f>
              <c:strCache>
                <c:ptCount val="14"/>
                <c:pt idx="0">
                  <c:v>Athletics</c:v>
                </c:pt>
                <c:pt idx="1">
                  <c:v>Tennis</c:v>
                </c:pt>
                <c:pt idx="2">
                  <c:v>Water Sports</c:v>
                </c:pt>
                <c:pt idx="3">
                  <c:v>Team Sports</c:v>
                </c:pt>
                <c:pt idx="4">
                  <c:v>Cycling</c:v>
                </c:pt>
                <c:pt idx="5">
                  <c:v>Martial Arts</c:v>
                </c:pt>
                <c:pt idx="6">
                  <c:v>Gym</c:v>
                </c:pt>
                <c:pt idx="7">
                  <c:v>Dancing</c:v>
                </c:pt>
                <c:pt idx="8">
                  <c:v>Winter Sports</c:v>
                </c:pt>
                <c:pt idx="9">
                  <c:v>Walking</c:v>
                </c:pt>
                <c:pt idx="10">
                  <c:v>Fishing/Walking</c:v>
                </c:pt>
                <c:pt idx="11">
                  <c:v>Orienteering</c:v>
                </c:pt>
                <c:pt idx="12">
                  <c:v>Other</c:v>
                </c:pt>
                <c:pt idx="13">
                  <c:v>None</c:v>
                </c:pt>
              </c:strCache>
            </c:strRef>
          </c:cat>
          <c:val>
            <c:numRef>
              <c:f>Q2a!$D$3:$D$16</c:f>
              <c:numCache>
                <c:formatCode>General</c:formatCode>
                <c:ptCount val="14"/>
                <c:pt idx="0">
                  <c:v>28.205128205128204</c:v>
                </c:pt>
                <c:pt idx="1">
                  <c:v>30.76923076923077</c:v>
                </c:pt>
                <c:pt idx="2">
                  <c:v>5.1282051282051277</c:v>
                </c:pt>
                <c:pt idx="3">
                  <c:v>20.512820512820511</c:v>
                </c:pt>
                <c:pt idx="4">
                  <c:v>53.846153846153847</c:v>
                </c:pt>
                <c:pt idx="5">
                  <c:v>7.6923076923076925</c:v>
                </c:pt>
                <c:pt idx="6">
                  <c:v>2.5641025641025639</c:v>
                </c:pt>
                <c:pt idx="7">
                  <c:v>12.820512820512819</c:v>
                </c:pt>
                <c:pt idx="8">
                  <c:v>7.6923076923076925</c:v>
                </c:pt>
                <c:pt idx="9">
                  <c:v>33.333333333333329</c:v>
                </c:pt>
                <c:pt idx="10">
                  <c:v>20.512820512820511</c:v>
                </c:pt>
                <c:pt idx="11">
                  <c:v>7.6923076923076925</c:v>
                </c:pt>
                <c:pt idx="12">
                  <c:v>15.384615384615385</c:v>
                </c:pt>
                <c:pt idx="13">
                  <c:v>10.256410256410255</c:v>
                </c:pt>
              </c:numCache>
            </c:numRef>
          </c:val>
        </c:ser>
        <c:ser>
          <c:idx val="3"/>
          <c:order val="3"/>
          <c:tx>
            <c:strRef>
              <c:f>Q2a!$E$2</c:f>
              <c:strCache>
                <c:ptCount val="1"/>
                <c:pt idx="0">
                  <c:v>Italy</c:v>
                </c:pt>
              </c:strCache>
            </c:strRef>
          </c:tx>
          <c:spPr>
            <a:solidFill>
              <a:schemeClr val="accent5">
                <a:lumMod val="40000"/>
                <a:lumOff val="60000"/>
              </a:schemeClr>
            </a:solidFill>
          </c:spPr>
          <c:invertIfNegative val="0"/>
          <c:cat>
            <c:strRef>
              <c:f>Q2a!$A$3:$A$16</c:f>
              <c:strCache>
                <c:ptCount val="14"/>
                <c:pt idx="0">
                  <c:v>Athletics</c:v>
                </c:pt>
                <c:pt idx="1">
                  <c:v>Tennis</c:v>
                </c:pt>
                <c:pt idx="2">
                  <c:v>Water Sports</c:v>
                </c:pt>
                <c:pt idx="3">
                  <c:v>Team Sports</c:v>
                </c:pt>
                <c:pt idx="4">
                  <c:v>Cycling</c:v>
                </c:pt>
                <c:pt idx="5">
                  <c:v>Martial Arts</c:v>
                </c:pt>
                <c:pt idx="6">
                  <c:v>Gym</c:v>
                </c:pt>
                <c:pt idx="7">
                  <c:v>Dancing</c:v>
                </c:pt>
                <c:pt idx="8">
                  <c:v>Winter Sports</c:v>
                </c:pt>
                <c:pt idx="9">
                  <c:v>Walking</c:v>
                </c:pt>
                <c:pt idx="10">
                  <c:v>Fishing/Walking</c:v>
                </c:pt>
                <c:pt idx="11">
                  <c:v>Orienteering</c:v>
                </c:pt>
                <c:pt idx="12">
                  <c:v>Other</c:v>
                </c:pt>
                <c:pt idx="13">
                  <c:v>None</c:v>
                </c:pt>
              </c:strCache>
            </c:strRef>
          </c:cat>
          <c:val>
            <c:numRef>
              <c:f>Q2a!$E$3:$E$16</c:f>
              <c:numCache>
                <c:formatCode>General</c:formatCode>
                <c:ptCount val="14"/>
                <c:pt idx="0">
                  <c:v>27.777777777777779</c:v>
                </c:pt>
                <c:pt idx="1">
                  <c:v>7.7777777777777777</c:v>
                </c:pt>
                <c:pt idx="2">
                  <c:v>2.2222222222222223</c:v>
                </c:pt>
                <c:pt idx="3">
                  <c:v>13.333333333333334</c:v>
                </c:pt>
                <c:pt idx="4">
                  <c:v>17.777777777777779</c:v>
                </c:pt>
                <c:pt idx="5">
                  <c:v>4.4444444444444446</c:v>
                </c:pt>
                <c:pt idx="6">
                  <c:v>18.888888888888889</c:v>
                </c:pt>
                <c:pt idx="7">
                  <c:v>21.111111111111111</c:v>
                </c:pt>
                <c:pt idx="8">
                  <c:v>3.3333333333333335</c:v>
                </c:pt>
                <c:pt idx="9">
                  <c:v>18.888888888888889</c:v>
                </c:pt>
                <c:pt idx="10">
                  <c:v>3.3333333333333335</c:v>
                </c:pt>
                <c:pt idx="11">
                  <c:v>2.2222222222222223</c:v>
                </c:pt>
                <c:pt idx="12">
                  <c:v>8.8888888888888893</c:v>
                </c:pt>
                <c:pt idx="13">
                  <c:v>13.333333333333334</c:v>
                </c:pt>
              </c:numCache>
            </c:numRef>
          </c:val>
        </c:ser>
        <c:ser>
          <c:idx val="4"/>
          <c:order val="4"/>
          <c:tx>
            <c:strRef>
              <c:f>Q2a!$F$2</c:f>
              <c:strCache>
                <c:ptCount val="1"/>
                <c:pt idx="0">
                  <c:v>Finland</c:v>
                </c:pt>
              </c:strCache>
            </c:strRef>
          </c:tx>
          <c:spPr>
            <a:solidFill>
              <a:srgbClr val="7030A0"/>
            </a:solidFill>
          </c:spPr>
          <c:invertIfNegative val="0"/>
          <c:cat>
            <c:strRef>
              <c:f>Q2a!$A$3:$A$16</c:f>
              <c:strCache>
                <c:ptCount val="14"/>
                <c:pt idx="0">
                  <c:v>Athletics</c:v>
                </c:pt>
                <c:pt idx="1">
                  <c:v>Tennis</c:v>
                </c:pt>
                <c:pt idx="2">
                  <c:v>Water Sports</c:v>
                </c:pt>
                <c:pt idx="3">
                  <c:v>Team Sports</c:v>
                </c:pt>
                <c:pt idx="4">
                  <c:v>Cycling</c:v>
                </c:pt>
                <c:pt idx="5">
                  <c:v>Martial Arts</c:v>
                </c:pt>
                <c:pt idx="6">
                  <c:v>Gym</c:v>
                </c:pt>
                <c:pt idx="7">
                  <c:v>Dancing</c:v>
                </c:pt>
                <c:pt idx="8">
                  <c:v>Winter Sports</c:v>
                </c:pt>
                <c:pt idx="9">
                  <c:v>Walking</c:v>
                </c:pt>
                <c:pt idx="10">
                  <c:v>Fishing/Walking</c:v>
                </c:pt>
                <c:pt idx="11">
                  <c:v>Orienteering</c:v>
                </c:pt>
                <c:pt idx="12">
                  <c:v>Other</c:v>
                </c:pt>
                <c:pt idx="13">
                  <c:v>None</c:v>
                </c:pt>
              </c:strCache>
            </c:strRef>
          </c:cat>
          <c:val>
            <c:numRef>
              <c:f>Q2a!$F$3:$F$16</c:f>
              <c:numCache>
                <c:formatCode>General</c:formatCode>
                <c:ptCount val="14"/>
                <c:pt idx="0">
                  <c:v>17.5</c:v>
                </c:pt>
                <c:pt idx="1">
                  <c:v>10</c:v>
                </c:pt>
                <c:pt idx="2">
                  <c:v>47.5</c:v>
                </c:pt>
                <c:pt idx="3">
                  <c:v>47.5</c:v>
                </c:pt>
                <c:pt idx="4">
                  <c:v>72.5</c:v>
                </c:pt>
                <c:pt idx="5">
                  <c:v>10</c:v>
                </c:pt>
                <c:pt idx="6">
                  <c:v>17.5</c:v>
                </c:pt>
                <c:pt idx="7">
                  <c:v>42.5</c:v>
                </c:pt>
                <c:pt idx="8">
                  <c:v>80</c:v>
                </c:pt>
                <c:pt idx="9">
                  <c:v>37.5</c:v>
                </c:pt>
                <c:pt idx="10">
                  <c:v>52.5</c:v>
                </c:pt>
                <c:pt idx="11">
                  <c:v>5</c:v>
                </c:pt>
                <c:pt idx="12">
                  <c:v>27.500000000000004</c:v>
                </c:pt>
                <c:pt idx="13">
                  <c:v>2.5</c:v>
                </c:pt>
              </c:numCache>
            </c:numRef>
          </c:val>
        </c:ser>
        <c:ser>
          <c:idx val="5"/>
          <c:order val="5"/>
          <c:tx>
            <c:strRef>
              <c:f>Q2a!$G$2</c:f>
              <c:strCache>
                <c:ptCount val="1"/>
                <c:pt idx="0">
                  <c:v>Ireland</c:v>
                </c:pt>
              </c:strCache>
            </c:strRef>
          </c:tx>
          <c:spPr>
            <a:solidFill>
              <a:srgbClr val="92D050"/>
            </a:solidFill>
          </c:spPr>
          <c:invertIfNegative val="0"/>
          <c:cat>
            <c:strRef>
              <c:f>Q2a!$A$3:$A$16</c:f>
              <c:strCache>
                <c:ptCount val="14"/>
                <c:pt idx="0">
                  <c:v>Athletics</c:v>
                </c:pt>
                <c:pt idx="1">
                  <c:v>Tennis</c:v>
                </c:pt>
                <c:pt idx="2">
                  <c:v>Water Sports</c:v>
                </c:pt>
                <c:pt idx="3">
                  <c:v>Team Sports</c:v>
                </c:pt>
                <c:pt idx="4">
                  <c:v>Cycling</c:v>
                </c:pt>
                <c:pt idx="5">
                  <c:v>Martial Arts</c:v>
                </c:pt>
                <c:pt idx="6">
                  <c:v>Gym</c:v>
                </c:pt>
                <c:pt idx="7">
                  <c:v>Dancing</c:v>
                </c:pt>
                <c:pt idx="8">
                  <c:v>Winter Sports</c:v>
                </c:pt>
                <c:pt idx="9">
                  <c:v>Walking</c:v>
                </c:pt>
                <c:pt idx="10">
                  <c:v>Fishing/Walking</c:v>
                </c:pt>
                <c:pt idx="11">
                  <c:v>Orienteering</c:v>
                </c:pt>
                <c:pt idx="12">
                  <c:v>Other</c:v>
                </c:pt>
                <c:pt idx="13">
                  <c:v>None</c:v>
                </c:pt>
              </c:strCache>
            </c:strRef>
          </c:cat>
          <c:val>
            <c:numRef>
              <c:f>Q2a!$G$3:$G$16</c:f>
              <c:numCache>
                <c:formatCode>General</c:formatCode>
                <c:ptCount val="14"/>
                <c:pt idx="0">
                  <c:v>17.272727272727273</c:v>
                </c:pt>
                <c:pt idx="1">
                  <c:v>23.636363636363637</c:v>
                </c:pt>
                <c:pt idx="2">
                  <c:v>40.909090909090914</c:v>
                </c:pt>
                <c:pt idx="3">
                  <c:v>49.090909090909093</c:v>
                </c:pt>
                <c:pt idx="4">
                  <c:v>61.818181818181813</c:v>
                </c:pt>
                <c:pt idx="5">
                  <c:v>11.818181818181818</c:v>
                </c:pt>
                <c:pt idx="6">
                  <c:v>3.6363636363636362</c:v>
                </c:pt>
                <c:pt idx="7">
                  <c:v>30</c:v>
                </c:pt>
                <c:pt idx="8">
                  <c:v>10</c:v>
                </c:pt>
                <c:pt idx="9">
                  <c:v>51.81818181818182</c:v>
                </c:pt>
                <c:pt idx="10">
                  <c:v>7.2727272727272725</c:v>
                </c:pt>
                <c:pt idx="11">
                  <c:v>4.5454545454545459</c:v>
                </c:pt>
                <c:pt idx="12">
                  <c:v>20.909090909090907</c:v>
                </c:pt>
                <c:pt idx="13">
                  <c:v>0</c:v>
                </c:pt>
              </c:numCache>
            </c:numRef>
          </c:val>
        </c:ser>
        <c:dLbls>
          <c:showLegendKey val="0"/>
          <c:showVal val="0"/>
          <c:showCatName val="0"/>
          <c:showSerName val="0"/>
          <c:showPercent val="0"/>
          <c:showBubbleSize val="0"/>
        </c:dLbls>
        <c:gapWidth val="150"/>
        <c:axId val="156096384"/>
        <c:axId val="156097920"/>
      </c:barChart>
      <c:catAx>
        <c:axId val="156096384"/>
        <c:scaling>
          <c:orientation val="minMax"/>
        </c:scaling>
        <c:delete val="0"/>
        <c:axPos val="b"/>
        <c:numFmt formatCode="General" sourceLinked="1"/>
        <c:majorTickMark val="none"/>
        <c:minorTickMark val="none"/>
        <c:tickLblPos val="nextTo"/>
        <c:crossAx val="156097920"/>
        <c:crosses val="autoZero"/>
        <c:auto val="1"/>
        <c:lblAlgn val="ctr"/>
        <c:lblOffset val="100"/>
        <c:noMultiLvlLbl val="0"/>
      </c:catAx>
      <c:valAx>
        <c:axId val="156097920"/>
        <c:scaling>
          <c:orientation val="minMax"/>
        </c:scaling>
        <c:delete val="0"/>
        <c:axPos val="l"/>
        <c:majorGridlines/>
        <c:numFmt formatCode="General" sourceLinked="1"/>
        <c:majorTickMark val="none"/>
        <c:minorTickMark val="none"/>
        <c:tickLblPos val="nextTo"/>
        <c:crossAx val="156096384"/>
        <c:crosses val="autoZero"/>
        <c:crossBetween val="between"/>
      </c:valAx>
      <c:spPr>
        <a:noFill/>
      </c:spPr>
    </c:plotArea>
    <c:legend>
      <c:legendPos val="r"/>
      <c:overlay val="0"/>
      <c:spPr>
        <a:solidFill>
          <a:schemeClr val="accent1">
            <a:lumMod val="75000"/>
          </a:schemeClr>
        </a:solidFill>
      </c:sp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IE" sz="1100" dirty="0">
                <a:solidFill>
                  <a:schemeClr val="tx1"/>
                </a:solidFill>
                <a:latin typeface="+mj-lt"/>
              </a:rPr>
              <a:t> In your leisure time what cultural places have you visited in the past year?</a:t>
            </a:r>
          </a:p>
        </c:rich>
      </c:tx>
      <c:overlay val="0"/>
    </c:title>
    <c:autoTitleDeleted val="0"/>
    <c:plotArea>
      <c:layout/>
      <c:barChart>
        <c:barDir val="col"/>
        <c:grouping val="clustered"/>
        <c:varyColors val="0"/>
        <c:ser>
          <c:idx val="0"/>
          <c:order val="0"/>
          <c:tx>
            <c:strRef>
              <c:f>Q2c!$B$3</c:f>
              <c:strCache>
                <c:ptCount val="1"/>
                <c:pt idx="0">
                  <c:v>England</c:v>
                </c:pt>
              </c:strCache>
            </c:strRef>
          </c:tx>
          <c:spPr>
            <a:solidFill>
              <a:srgbClr val="FFFFFF"/>
            </a:solidFill>
            <a:ln w="12700">
              <a:solidFill>
                <a:srgbClr val="000000"/>
              </a:solidFill>
              <a:prstDash val="solid"/>
            </a:ln>
          </c:spPr>
          <c:invertIfNegative val="0"/>
          <c:cat>
            <c:strRef>
              <c:f>Q2c!$A$4:$A$12</c:f>
              <c:strCache>
                <c:ptCount val="9"/>
                <c:pt idx="0">
                  <c:v>Concerts</c:v>
                </c:pt>
                <c:pt idx="1">
                  <c:v>Museums</c:v>
                </c:pt>
                <c:pt idx="2">
                  <c:v>Theatre</c:v>
                </c:pt>
                <c:pt idx="3">
                  <c:v>Exhibitions</c:v>
                </c:pt>
                <c:pt idx="4">
                  <c:v>Cinema</c:v>
                </c:pt>
                <c:pt idx="5">
                  <c:v>Historical Sites</c:v>
                </c:pt>
                <c:pt idx="6">
                  <c:v>Festivals</c:v>
                </c:pt>
                <c:pt idx="7">
                  <c:v>Other</c:v>
                </c:pt>
                <c:pt idx="8">
                  <c:v>None</c:v>
                </c:pt>
              </c:strCache>
            </c:strRef>
          </c:cat>
          <c:val>
            <c:numRef>
              <c:f>Q2c!$B$4:$B$12</c:f>
              <c:numCache>
                <c:formatCode>General</c:formatCode>
                <c:ptCount val="9"/>
                <c:pt idx="0">
                  <c:v>5.7692307692307692</c:v>
                </c:pt>
                <c:pt idx="1">
                  <c:v>0</c:v>
                </c:pt>
                <c:pt idx="2">
                  <c:v>36.057692307692307</c:v>
                </c:pt>
                <c:pt idx="3">
                  <c:v>1.9230769230769231</c:v>
                </c:pt>
                <c:pt idx="4">
                  <c:v>54.326923076923073</c:v>
                </c:pt>
                <c:pt idx="5">
                  <c:v>0</c:v>
                </c:pt>
                <c:pt idx="6">
                  <c:v>9.1346153846153832</c:v>
                </c:pt>
                <c:pt idx="7">
                  <c:v>0</c:v>
                </c:pt>
                <c:pt idx="8">
                  <c:v>0</c:v>
                </c:pt>
              </c:numCache>
            </c:numRef>
          </c:val>
        </c:ser>
        <c:ser>
          <c:idx val="1"/>
          <c:order val="1"/>
          <c:tx>
            <c:strRef>
              <c:f>Q2c!$C$3</c:f>
              <c:strCache>
                <c:ptCount val="1"/>
                <c:pt idx="0">
                  <c:v>Austria</c:v>
                </c:pt>
              </c:strCache>
            </c:strRef>
          </c:tx>
          <c:spPr>
            <a:solidFill>
              <a:srgbClr val="FF0000"/>
            </a:solidFill>
            <a:ln w="12700">
              <a:solidFill>
                <a:srgbClr val="000000"/>
              </a:solidFill>
              <a:prstDash val="solid"/>
            </a:ln>
          </c:spPr>
          <c:invertIfNegative val="0"/>
          <c:cat>
            <c:strRef>
              <c:f>Q2c!$A$4:$A$12</c:f>
              <c:strCache>
                <c:ptCount val="9"/>
                <c:pt idx="0">
                  <c:v>Concerts</c:v>
                </c:pt>
                <c:pt idx="1">
                  <c:v>Museums</c:v>
                </c:pt>
                <c:pt idx="2">
                  <c:v>Theatre</c:v>
                </c:pt>
                <c:pt idx="3">
                  <c:v>Exhibitions</c:v>
                </c:pt>
                <c:pt idx="4">
                  <c:v>Cinema</c:v>
                </c:pt>
                <c:pt idx="5">
                  <c:v>Historical Sites</c:v>
                </c:pt>
                <c:pt idx="6">
                  <c:v>Festivals</c:v>
                </c:pt>
                <c:pt idx="7">
                  <c:v>Other</c:v>
                </c:pt>
                <c:pt idx="8">
                  <c:v>None</c:v>
                </c:pt>
              </c:strCache>
            </c:strRef>
          </c:cat>
          <c:val>
            <c:numRef>
              <c:f>Q2c!$C$4:$C$12</c:f>
              <c:numCache>
                <c:formatCode>General</c:formatCode>
                <c:ptCount val="9"/>
                <c:pt idx="0">
                  <c:v>20</c:v>
                </c:pt>
                <c:pt idx="1">
                  <c:v>50.769230769230766</c:v>
                </c:pt>
                <c:pt idx="2">
                  <c:v>40</c:v>
                </c:pt>
                <c:pt idx="3">
                  <c:v>26.153846153846157</c:v>
                </c:pt>
                <c:pt idx="4">
                  <c:v>81.538461538461533</c:v>
                </c:pt>
                <c:pt idx="5">
                  <c:v>21.53846153846154</c:v>
                </c:pt>
                <c:pt idx="6">
                  <c:v>70.769230769230774</c:v>
                </c:pt>
                <c:pt idx="7">
                  <c:v>4.6153846153846159</c:v>
                </c:pt>
                <c:pt idx="8">
                  <c:v>1.5384615384615385</c:v>
                </c:pt>
              </c:numCache>
            </c:numRef>
          </c:val>
        </c:ser>
        <c:ser>
          <c:idx val="2"/>
          <c:order val="2"/>
          <c:tx>
            <c:strRef>
              <c:f>Q2c!$D$3</c:f>
              <c:strCache>
                <c:ptCount val="1"/>
                <c:pt idx="0">
                  <c:v>France</c:v>
                </c:pt>
              </c:strCache>
            </c:strRef>
          </c:tx>
          <c:spPr>
            <a:solidFill>
              <a:srgbClr val="00CCFF"/>
            </a:solidFill>
            <a:ln w="12700">
              <a:solidFill>
                <a:srgbClr val="000000"/>
              </a:solidFill>
              <a:prstDash val="solid"/>
            </a:ln>
          </c:spPr>
          <c:invertIfNegative val="0"/>
          <c:cat>
            <c:strRef>
              <c:f>Q2c!$A$4:$A$12</c:f>
              <c:strCache>
                <c:ptCount val="9"/>
                <c:pt idx="0">
                  <c:v>Concerts</c:v>
                </c:pt>
                <c:pt idx="1">
                  <c:v>Museums</c:v>
                </c:pt>
                <c:pt idx="2">
                  <c:v>Theatre</c:v>
                </c:pt>
                <c:pt idx="3">
                  <c:v>Exhibitions</c:v>
                </c:pt>
                <c:pt idx="4">
                  <c:v>Cinema</c:v>
                </c:pt>
                <c:pt idx="5">
                  <c:v>Historical Sites</c:v>
                </c:pt>
                <c:pt idx="6">
                  <c:v>Festivals</c:v>
                </c:pt>
                <c:pt idx="7">
                  <c:v>Other</c:v>
                </c:pt>
                <c:pt idx="8">
                  <c:v>None</c:v>
                </c:pt>
              </c:strCache>
            </c:strRef>
          </c:cat>
          <c:val>
            <c:numRef>
              <c:f>Q2c!$D$4:$D$12</c:f>
              <c:numCache>
                <c:formatCode>General</c:formatCode>
                <c:ptCount val="9"/>
                <c:pt idx="0">
                  <c:v>58.974358974358978</c:v>
                </c:pt>
                <c:pt idx="1">
                  <c:v>15.384615384615385</c:v>
                </c:pt>
                <c:pt idx="2">
                  <c:v>20.512820512820511</c:v>
                </c:pt>
                <c:pt idx="3">
                  <c:v>17.948717948717949</c:v>
                </c:pt>
                <c:pt idx="4">
                  <c:v>87.179487179487182</c:v>
                </c:pt>
                <c:pt idx="5">
                  <c:v>30.76923076923077</c:v>
                </c:pt>
                <c:pt idx="6">
                  <c:v>25.641025641025639</c:v>
                </c:pt>
                <c:pt idx="7">
                  <c:v>23.076923076923077</c:v>
                </c:pt>
                <c:pt idx="8">
                  <c:v>2.5641025641025639</c:v>
                </c:pt>
              </c:numCache>
            </c:numRef>
          </c:val>
        </c:ser>
        <c:ser>
          <c:idx val="3"/>
          <c:order val="3"/>
          <c:tx>
            <c:strRef>
              <c:f>Q2c!$E$3</c:f>
              <c:strCache>
                <c:ptCount val="1"/>
                <c:pt idx="0">
                  <c:v>Italy</c:v>
                </c:pt>
              </c:strCache>
            </c:strRef>
          </c:tx>
          <c:spPr>
            <a:solidFill>
              <a:srgbClr val="CCFFFF"/>
            </a:solidFill>
            <a:ln w="12700">
              <a:solidFill>
                <a:srgbClr val="000000"/>
              </a:solidFill>
              <a:prstDash val="solid"/>
            </a:ln>
          </c:spPr>
          <c:invertIfNegative val="0"/>
          <c:cat>
            <c:strRef>
              <c:f>Q2c!$A$4:$A$12</c:f>
              <c:strCache>
                <c:ptCount val="9"/>
                <c:pt idx="0">
                  <c:v>Concerts</c:v>
                </c:pt>
                <c:pt idx="1">
                  <c:v>Museums</c:v>
                </c:pt>
                <c:pt idx="2">
                  <c:v>Theatre</c:v>
                </c:pt>
                <c:pt idx="3">
                  <c:v>Exhibitions</c:v>
                </c:pt>
                <c:pt idx="4">
                  <c:v>Cinema</c:v>
                </c:pt>
                <c:pt idx="5">
                  <c:v>Historical Sites</c:v>
                </c:pt>
                <c:pt idx="6">
                  <c:v>Festivals</c:v>
                </c:pt>
                <c:pt idx="7">
                  <c:v>Other</c:v>
                </c:pt>
                <c:pt idx="8">
                  <c:v>None</c:v>
                </c:pt>
              </c:strCache>
            </c:strRef>
          </c:cat>
          <c:val>
            <c:numRef>
              <c:f>Q2c!$E$4:$E$12</c:f>
              <c:numCache>
                <c:formatCode>General</c:formatCode>
                <c:ptCount val="9"/>
                <c:pt idx="0">
                  <c:v>17.777777777777779</c:v>
                </c:pt>
                <c:pt idx="1">
                  <c:v>26.666666666666668</c:v>
                </c:pt>
                <c:pt idx="2">
                  <c:v>37.777777777777779</c:v>
                </c:pt>
                <c:pt idx="3">
                  <c:v>8.8888888888888893</c:v>
                </c:pt>
                <c:pt idx="4">
                  <c:v>62.222222222222221</c:v>
                </c:pt>
                <c:pt idx="5">
                  <c:v>18.888888888888889</c:v>
                </c:pt>
                <c:pt idx="6">
                  <c:v>11.111111111111111</c:v>
                </c:pt>
                <c:pt idx="7">
                  <c:v>20</c:v>
                </c:pt>
                <c:pt idx="8">
                  <c:v>2.2222222222222223</c:v>
                </c:pt>
              </c:numCache>
            </c:numRef>
          </c:val>
        </c:ser>
        <c:ser>
          <c:idx val="4"/>
          <c:order val="4"/>
          <c:tx>
            <c:strRef>
              <c:f>Q2c!$F$3</c:f>
              <c:strCache>
                <c:ptCount val="1"/>
                <c:pt idx="0">
                  <c:v>Finland</c:v>
                </c:pt>
              </c:strCache>
            </c:strRef>
          </c:tx>
          <c:spPr>
            <a:solidFill>
              <a:srgbClr val="660066"/>
            </a:solidFill>
            <a:ln w="12700">
              <a:solidFill>
                <a:srgbClr val="000000"/>
              </a:solidFill>
              <a:prstDash val="solid"/>
            </a:ln>
          </c:spPr>
          <c:invertIfNegative val="0"/>
          <c:cat>
            <c:strRef>
              <c:f>Q2c!$A$4:$A$12</c:f>
              <c:strCache>
                <c:ptCount val="9"/>
                <c:pt idx="0">
                  <c:v>Concerts</c:v>
                </c:pt>
                <c:pt idx="1">
                  <c:v>Museums</c:v>
                </c:pt>
                <c:pt idx="2">
                  <c:v>Theatre</c:v>
                </c:pt>
                <c:pt idx="3">
                  <c:v>Exhibitions</c:v>
                </c:pt>
                <c:pt idx="4">
                  <c:v>Cinema</c:v>
                </c:pt>
                <c:pt idx="5">
                  <c:v>Historical Sites</c:v>
                </c:pt>
                <c:pt idx="6">
                  <c:v>Festivals</c:v>
                </c:pt>
                <c:pt idx="7">
                  <c:v>Other</c:v>
                </c:pt>
                <c:pt idx="8">
                  <c:v>None</c:v>
                </c:pt>
              </c:strCache>
            </c:strRef>
          </c:cat>
          <c:val>
            <c:numRef>
              <c:f>Q2c!$F$4:$F$12</c:f>
              <c:numCache>
                <c:formatCode>General</c:formatCode>
                <c:ptCount val="9"/>
                <c:pt idx="0">
                  <c:v>45</c:v>
                </c:pt>
                <c:pt idx="1">
                  <c:v>42.5</c:v>
                </c:pt>
                <c:pt idx="2">
                  <c:v>25</c:v>
                </c:pt>
                <c:pt idx="3">
                  <c:v>47.5</c:v>
                </c:pt>
                <c:pt idx="4">
                  <c:v>72.5</c:v>
                </c:pt>
                <c:pt idx="5">
                  <c:v>62.5</c:v>
                </c:pt>
                <c:pt idx="6">
                  <c:v>57.499999999999993</c:v>
                </c:pt>
                <c:pt idx="7">
                  <c:v>12.5</c:v>
                </c:pt>
                <c:pt idx="8">
                  <c:v>7.5</c:v>
                </c:pt>
              </c:numCache>
            </c:numRef>
          </c:val>
        </c:ser>
        <c:ser>
          <c:idx val="5"/>
          <c:order val="5"/>
          <c:tx>
            <c:strRef>
              <c:f>Q2c!$G$3</c:f>
              <c:strCache>
                <c:ptCount val="1"/>
                <c:pt idx="0">
                  <c:v>Ireland</c:v>
                </c:pt>
              </c:strCache>
            </c:strRef>
          </c:tx>
          <c:spPr>
            <a:solidFill>
              <a:srgbClr val="00FF00"/>
            </a:solidFill>
            <a:ln w="12700">
              <a:solidFill>
                <a:srgbClr val="000000"/>
              </a:solidFill>
              <a:prstDash val="solid"/>
            </a:ln>
          </c:spPr>
          <c:invertIfNegative val="0"/>
          <c:cat>
            <c:strRef>
              <c:f>Q2c!$A$4:$A$12</c:f>
              <c:strCache>
                <c:ptCount val="9"/>
                <c:pt idx="0">
                  <c:v>Concerts</c:v>
                </c:pt>
                <c:pt idx="1">
                  <c:v>Museums</c:v>
                </c:pt>
                <c:pt idx="2">
                  <c:v>Theatre</c:v>
                </c:pt>
                <c:pt idx="3">
                  <c:v>Exhibitions</c:v>
                </c:pt>
                <c:pt idx="4">
                  <c:v>Cinema</c:v>
                </c:pt>
                <c:pt idx="5">
                  <c:v>Historical Sites</c:v>
                </c:pt>
                <c:pt idx="6">
                  <c:v>Festivals</c:v>
                </c:pt>
                <c:pt idx="7">
                  <c:v>Other</c:v>
                </c:pt>
                <c:pt idx="8">
                  <c:v>None</c:v>
                </c:pt>
              </c:strCache>
            </c:strRef>
          </c:cat>
          <c:val>
            <c:numRef>
              <c:f>Q2c!$G$4:$G$12</c:f>
              <c:numCache>
                <c:formatCode>General</c:formatCode>
                <c:ptCount val="9"/>
                <c:pt idx="0">
                  <c:v>0.90909090909090906</c:v>
                </c:pt>
                <c:pt idx="1">
                  <c:v>2.7272727272727271</c:v>
                </c:pt>
                <c:pt idx="2">
                  <c:v>5.4545454545454541</c:v>
                </c:pt>
                <c:pt idx="3">
                  <c:v>3.6363636363636362</c:v>
                </c:pt>
                <c:pt idx="4">
                  <c:v>4.5454545454545459</c:v>
                </c:pt>
                <c:pt idx="5">
                  <c:v>4.5454545454545459</c:v>
                </c:pt>
                <c:pt idx="6">
                  <c:v>6.3636363636363633</c:v>
                </c:pt>
                <c:pt idx="7">
                  <c:v>6.3636363636363633</c:v>
                </c:pt>
                <c:pt idx="8">
                  <c:v>6.3636363636363633</c:v>
                </c:pt>
              </c:numCache>
            </c:numRef>
          </c:val>
        </c:ser>
        <c:dLbls>
          <c:showLegendKey val="0"/>
          <c:showVal val="0"/>
          <c:showCatName val="0"/>
          <c:showSerName val="0"/>
          <c:showPercent val="0"/>
          <c:showBubbleSize val="0"/>
        </c:dLbls>
        <c:gapWidth val="150"/>
        <c:axId val="156409856"/>
        <c:axId val="156411392"/>
      </c:barChart>
      <c:catAx>
        <c:axId val="156409856"/>
        <c:scaling>
          <c:orientation val="minMax"/>
        </c:scaling>
        <c:delete val="0"/>
        <c:axPos val="b"/>
        <c:numFmt formatCode="General" sourceLinked="1"/>
        <c:majorTickMark val="none"/>
        <c:minorTickMark val="none"/>
        <c:tickLblPos val="nextTo"/>
        <c:spPr>
          <a:ln w="3175">
            <a:solidFill>
              <a:srgbClr val="000000"/>
            </a:solidFill>
            <a:prstDash val="solid"/>
          </a:ln>
        </c:spPr>
        <c:txPr>
          <a:bodyPr rot="-2700000" vert="horz"/>
          <a:lstStyle/>
          <a:p>
            <a:pPr>
              <a:defRPr sz="1000" b="0" i="0" u="none" strike="noStrike" baseline="0">
                <a:solidFill>
                  <a:srgbClr val="000000"/>
                </a:solidFill>
                <a:latin typeface="Arial"/>
                <a:ea typeface="Arial"/>
                <a:cs typeface="Arial"/>
              </a:defRPr>
            </a:pPr>
            <a:endParaRPr lang="en-US"/>
          </a:p>
        </c:txPr>
        <c:crossAx val="156411392"/>
        <c:crosses val="autoZero"/>
        <c:auto val="1"/>
        <c:lblAlgn val="ctr"/>
        <c:lblOffset val="100"/>
        <c:tickLblSkip val="1"/>
        <c:tickMarkSkip val="1"/>
        <c:noMultiLvlLbl val="0"/>
      </c:catAx>
      <c:valAx>
        <c:axId val="156411392"/>
        <c:scaling>
          <c:orientation val="minMax"/>
        </c:scaling>
        <c:delete val="0"/>
        <c:axPos val="l"/>
        <c:majorGridlines>
          <c:spPr>
            <a:ln w="3175">
              <a:solidFill>
                <a:srgbClr val="000000"/>
              </a:solidFill>
              <a:prstDash val="solid"/>
            </a:ln>
          </c:spPr>
        </c:majorGridlines>
        <c:numFmt formatCode="General" sourceLinked="1"/>
        <c:majorTickMark val="none"/>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56409856"/>
        <c:crosses val="autoZero"/>
        <c:crossBetween val="between"/>
      </c:valAx>
      <c:spPr>
        <a:noFill/>
        <a:ln w="12700">
          <a:solidFill>
            <a:srgbClr val="808080"/>
          </a:solidFill>
          <a:prstDash val="solid"/>
        </a:ln>
      </c:spPr>
    </c:plotArea>
    <c:legend>
      <c:legendPos val="r"/>
      <c:overlay val="0"/>
      <c:spPr>
        <a:no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IE"/>
              <a:t>Which of the following do you do in spare time?</a:t>
            </a:r>
          </a:p>
        </c:rich>
      </c:tx>
      <c:overlay val="0"/>
    </c:title>
    <c:autoTitleDeleted val="0"/>
    <c:plotArea>
      <c:layout/>
      <c:barChart>
        <c:barDir val="col"/>
        <c:grouping val="clustered"/>
        <c:varyColors val="0"/>
        <c:ser>
          <c:idx val="0"/>
          <c:order val="0"/>
          <c:tx>
            <c:strRef>
              <c:f>Q2d!$B$2</c:f>
              <c:strCache>
                <c:ptCount val="1"/>
                <c:pt idx="0">
                  <c:v>England</c:v>
                </c:pt>
              </c:strCache>
            </c:strRef>
          </c:tx>
          <c:spPr>
            <a:solidFill>
              <a:schemeClr val="bg1"/>
            </a:solidFill>
          </c:spPr>
          <c:invertIfNegative val="0"/>
          <c:cat>
            <c:strRef>
              <c:f>Q2d!$A$3:$A$13</c:f>
              <c:strCache>
                <c:ptCount val="11"/>
                <c:pt idx="0">
                  <c:v>Craft</c:v>
                </c:pt>
                <c:pt idx="1">
                  <c:v>Drawing</c:v>
                </c:pt>
                <c:pt idx="2">
                  <c:v>Clay</c:v>
                </c:pt>
                <c:pt idx="3">
                  <c:v>Painting</c:v>
                </c:pt>
                <c:pt idx="4">
                  <c:v>Needle Craft</c:v>
                </c:pt>
                <c:pt idx="5">
                  <c:v>Construction</c:v>
                </c:pt>
                <c:pt idx="6">
                  <c:v>Gardening</c:v>
                </c:pt>
                <c:pt idx="7">
                  <c:v>Cooking</c:v>
                </c:pt>
                <c:pt idx="8">
                  <c:v>Animals</c:v>
                </c:pt>
                <c:pt idx="9">
                  <c:v>Other </c:v>
                </c:pt>
                <c:pt idx="10">
                  <c:v>None</c:v>
                </c:pt>
              </c:strCache>
            </c:strRef>
          </c:cat>
          <c:val>
            <c:numRef>
              <c:f>Q2d!$B$3:$B$13</c:f>
              <c:numCache>
                <c:formatCode>General</c:formatCode>
                <c:ptCount val="11"/>
                <c:pt idx="0">
                  <c:v>25.961538461538463</c:v>
                </c:pt>
                <c:pt idx="1">
                  <c:v>41.346153846153847</c:v>
                </c:pt>
                <c:pt idx="2">
                  <c:v>14.903846153846153</c:v>
                </c:pt>
                <c:pt idx="3">
                  <c:v>26.923076923076923</c:v>
                </c:pt>
                <c:pt idx="4">
                  <c:v>11.538461538461538</c:v>
                </c:pt>
                <c:pt idx="5">
                  <c:v>29.807692307692307</c:v>
                </c:pt>
                <c:pt idx="6">
                  <c:v>27.403846153846157</c:v>
                </c:pt>
                <c:pt idx="7">
                  <c:v>22.596153846153847</c:v>
                </c:pt>
                <c:pt idx="8">
                  <c:v>33.653846153846153</c:v>
                </c:pt>
                <c:pt idx="9">
                  <c:v>5.7692307692307692</c:v>
                </c:pt>
                <c:pt idx="10">
                  <c:v>2.4038461538461542</c:v>
                </c:pt>
              </c:numCache>
            </c:numRef>
          </c:val>
        </c:ser>
        <c:ser>
          <c:idx val="1"/>
          <c:order val="1"/>
          <c:tx>
            <c:strRef>
              <c:f>Q2d!$C$2</c:f>
              <c:strCache>
                <c:ptCount val="1"/>
                <c:pt idx="0">
                  <c:v>Austria</c:v>
                </c:pt>
              </c:strCache>
            </c:strRef>
          </c:tx>
          <c:spPr>
            <a:solidFill>
              <a:srgbClr val="FF0000"/>
            </a:solidFill>
          </c:spPr>
          <c:invertIfNegative val="0"/>
          <c:cat>
            <c:strRef>
              <c:f>Q2d!$A$3:$A$13</c:f>
              <c:strCache>
                <c:ptCount val="11"/>
                <c:pt idx="0">
                  <c:v>Craft</c:v>
                </c:pt>
                <c:pt idx="1">
                  <c:v>Drawing</c:v>
                </c:pt>
                <c:pt idx="2">
                  <c:v>Clay</c:v>
                </c:pt>
                <c:pt idx="3">
                  <c:v>Painting</c:v>
                </c:pt>
                <c:pt idx="4">
                  <c:v>Needle Craft</c:v>
                </c:pt>
                <c:pt idx="5">
                  <c:v>Construction</c:v>
                </c:pt>
                <c:pt idx="6">
                  <c:v>Gardening</c:v>
                </c:pt>
                <c:pt idx="7">
                  <c:v>Cooking</c:v>
                </c:pt>
                <c:pt idx="8">
                  <c:v>Animals</c:v>
                </c:pt>
                <c:pt idx="9">
                  <c:v>Other </c:v>
                </c:pt>
                <c:pt idx="10">
                  <c:v>None</c:v>
                </c:pt>
              </c:strCache>
            </c:strRef>
          </c:cat>
          <c:val>
            <c:numRef>
              <c:f>Q2d!$C$3:$C$13</c:f>
              <c:numCache>
                <c:formatCode>General</c:formatCode>
                <c:ptCount val="11"/>
                <c:pt idx="0">
                  <c:v>72.307692307692307</c:v>
                </c:pt>
                <c:pt idx="1">
                  <c:v>66.153846153846146</c:v>
                </c:pt>
                <c:pt idx="2">
                  <c:v>9.2307692307692317</c:v>
                </c:pt>
                <c:pt idx="3">
                  <c:v>60</c:v>
                </c:pt>
                <c:pt idx="4">
                  <c:v>46.153846153846153</c:v>
                </c:pt>
                <c:pt idx="5">
                  <c:v>58.461538461538467</c:v>
                </c:pt>
                <c:pt idx="6">
                  <c:v>20</c:v>
                </c:pt>
                <c:pt idx="7">
                  <c:v>44.61538461538462</c:v>
                </c:pt>
                <c:pt idx="8">
                  <c:v>50.769230769230766</c:v>
                </c:pt>
                <c:pt idx="9">
                  <c:v>12.307692307692308</c:v>
                </c:pt>
                <c:pt idx="10">
                  <c:v>1.5384615384615385</c:v>
                </c:pt>
              </c:numCache>
            </c:numRef>
          </c:val>
        </c:ser>
        <c:ser>
          <c:idx val="2"/>
          <c:order val="2"/>
          <c:tx>
            <c:strRef>
              <c:f>Q2d!$D$2</c:f>
              <c:strCache>
                <c:ptCount val="1"/>
                <c:pt idx="0">
                  <c:v>France</c:v>
                </c:pt>
              </c:strCache>
            </c:strRef>
          </c:tx>
          <c:spPr>
            <a:solidFill>
              <a:srgbClr val="00B0F0"/>
            </a:solidFill>
          </c:spPr>
          <c:invertIfNegative val="0"/>
          <c:cat>
            <c:strRef>
              <c:f>Q2d!$A$3:$A$13</c:f>
              <c:strCache>
                <c:ptCount val="11"/>
                <c:pt idx="0">
                  <c:v>Craft</c:v>
                </c:pt>
                <c:pt idx="1">
                  <c:v>Drawing</c:v>
                </c:pt>
                <c:pt idx="2">
                  <c:v>Clay</c:v>
                </c:pt>
                <c:pt idx="3">
                  <c:v>Painting</c:v>
                </c:pt>
                <c:pt idx="4">
                  <c:v>Needle Craft</c:v>
                </c:pt>
                <c:pt idx="5">
                  <c:v>Construction</c:v>
                </c:pt>
                <c:pt idx="6">
                  <c:v>Gardening</c:v>
                </c:pt>
                <c:pt idx="7">
                  <c:v>Cooking</c:v>
                </c:pt>
                <c:pt idx="8">
                  <c:v>Animals</c:v>
                </c:pt>
                <c:pt idx="9">
                  <c:v>Other </c:v>
                </c:pt>
                <c:pt idx="10">
                  <c:v>None</c:v>
                </c:pt>
              </c:strCache>
            </c:strRef>
          </c:cat>
          <c:val>
            <c:numRef>
              <c:f>Q2d!$D$3:$D$13</c:f>
              <c:numCache>
                <c:formatCode>General</c:formatCode>
                <c:ptCount val="11"/>
                <c:pt idx="0">
                  <c:v>56.410256410256409</c:v>
                </c:pt>
                <c:pt idx="1">
                  <c:v>87.179487179487182</c:v>
                </c:pt>
                <c:pt idx="2">
                  <c:v>15.384615384615385</c:v>
                </c:pt>
                <c:pt idx="3">
                  <c:v>51.282051282051277</c:v>
                </c:pt>
                <c:pt idx="4">
                  <c:v>25.641025641025639</c:v>
                </c:pt>
                <c:pt idx="5">
                  <c:v>74.358974358974365</c:v>
                </c:pt>
                <c:pt idx="6">
                  <c:v>76.923076923076934</c:v>
                </c:pt>
                <c:pt idx="7">
                  <c:v>66.666666666666657</c:v>
                </c:pt>
                <c:pt idx="8">
                  <c:v>58.974358974358978</c:v>
                </c:pt>
                <c:pt idx="9">
                  <c:v>46.153846153846153</c:v>
                </c:pt>
                <c:pt idx="10">
                  <c:v>0</c:v>
                </c:pt>
              </c:numCache>
            </c:numRef>
          </c:val>
        </c:ser>
        <c:ser>
          <c:idx val="3"/>
          <c:order val="3"/>
          <c:tx>
            <c:strRef>
              <c:f>Q2d!$E$2</c:f>
              <c:strCache>
                <c:ptCount val="1"/>
                <c:pt idx="0">
                  <c:v>Italy</c:v>
                </c:pt>
              </c:strCache>
            </c:strRef>
          </c:tx>
          <c:spPr>
            <a:solidFill>
              <a:schemeClr val="accent5">
                <a:lumMod val="40000"/>
                <a:lumOff val="60000"/>
              </a:schemeClr>
            </a:solidFill>
          </c:spPr>
          <c:invertIfNegative val="0"/>
          <c:cat>
            <c:strRef>
              <c:f>Q2d!$A$3:$A$13</c:f>
              <c:strCache>
                <c:ptCount val="11"/>
                <c:pt idx="0">
                  <c:v>Craft</c:v>
                </c:pt>
                <c:pt idx="1">
                  <c:v>Drawing</c:v>
                </c:pt>
                <c:pt idx="2">
                  <c:v>Clay</c:v>
                </c:pt>
                <c:pt idx="3">
                  <c:v>Painting</c:v>
                </c:pt>
                <c:pt idx="4">
                  <c:v>Needle Craft</c:v>
                </c:pt>
                <c:pt idx="5">
                  <c:v>Construction</c:v>
                </c:pt>
                <c:pt idx="6">
                  <c:v>Gardening</c:v>
                </c:pt>
                <c:pt idx="7">
                  <c:v>Cooking</c:v>
                </c:pt>
                <c:pt idx="8">
                  <c:v>Animals</c:v>
                </c:pt>
                <c:pt idx="9">
                  <c:v>Other </c:v>
                </c:pt>
                <c:pt idx="10">
                  <c:v>None</c:v>
                </c:pt>
              </c:strCache>
            </c:strRef>
          </c:cat>
          <c:val>
            <c:numRef>
              <c:f>Q2d!$E$3:$E$13</c:f>
              <c:numCache>
                <c:formatCode>General</c:formatCode>
                <c:ptCount val="11"/>
                <c:pt idx="0">
                  <c:v>5.5555555555555554</c:v>
                </c:pt>
                <c:pt idx="1">
                  <c:v>61.111111111111114</c:v>
                </c:pt>
                <c:pt idx="2">
                  <c:v>2.2222222222222223</c:v>
                </c:pt>
                <c:pt idx="3">
                  <c:v>26.666666666666668</c:v>
                </c:pt>
                <c:pt idx="4">
                  <c:v>4.4444444444444446</c:v>
                </c:pt>
                <c:pt idx="5">
                  <c:v>27.777777777777779</c:v>
                </c:pt>
                <c:pt idx="6">
                  <c:v>5.5555555555555554</c:v>
                </c:pt>
                <c:pt idx="7">
                  <c:v>10</c:v>
                </c:pt>
                <c:pt idx="8">
                  <c:v>24.444444444444443</c:v>
                </c:pt>
                <c:pt idx="9">
                  <c:v>11.111111111111111</c:v>
                </c:pt>
                <c:pt idx="10">
                  <c:v>4.4444444444444446</c:v>
                </c:pt>
              </c:numCache>
            </c:numRef>
          </c:val>
        </c:ser>
        <c:ser>
          <c:idx val="4"/>
          <c:order val="4"/>
          <c:tx>
            <c:strRef>
              <c:f>Q2d!$F$2</c:f>
              <c:strCache>
                <c:ptCount val="1"/>
                <c:pt idx="0">
                  <c:v>Finland</c:v>
                </c:pt>
              </c:strCache>
            </c:strRef>
          </c:tx>
          <c:spPr>
            <a:solidFill>
              <a:srgbClr val="7030A0"/>
            </a:solidFill>
          </c:spPr>
          <c:invertIfNegative val="0"/>
          <c:cat>
            <c:strRef>
              <c:f>Q2d!$A$3:$A$13</c:f>
              <c:strCache>
                <c:ptCount val="11"/>
                <c:pt idx="0">
                  <c:v>Craft</c:v>
                </c:pt>
                <c:pt idx="1">
                  <c:v>Drawing</c:v>
                </c:pt>
                <c:pt idx="2">
                  <c:v>Clay</c:v>
                </c:pt>
                <c:pt idx="3">
                  <c:v>Painting</c:v>
                </c:pt>
                <c:pt idx="4">
                  <c:v>Needle Craft</c:v>
                </c:pt>
                <c:pt idx="5">
                  <c:v>Construction</c:v>
                </c:pt>
                <c:pt idx="6">
                  <c:v>Gardening</c:v>
                </c:pt>
                <c:pt idx="7">
                  <c:v>Cooking</c:v>
                </c:pt>
                <c:pt idx="8">
                  <c:v>Animals</c:v>
                </c:pt>
                <c:pt idx="9">
                  <c:v>Other </c:v>
                </c:pt>
                <c:pt idx="10">
                  <c:v>None</c:v>
                </c:pt>
              </c:strCache>
            </c:strRef>
          </c:cat>
          <c:val>
            <c:numRef>
              <c:f>Q2d!$F$3:$F$13</c:f>
              <c:numCache>
                <c:formatCode>General</c:formatCode>
                <c:ptCount val="11"/>
                <c:pt idx="0">
                  <c:v>52.5</c:v>
                </c:pt>
                <c:pt idx="1">
                  <c:v>67.5</c:v>
                </c:pt>
                <c:pt idx="2">
                  <c:v>20</c:v>
                </c:pt>
                <c:pt idx="3">
                  <c:v>40</c:v>
                </c:pt>
                <c:pt idx="4">
                  <c:v>50</c:v>
                </c:pt>
                <c:pt idx="5">
                  <c:v>77.5</c:v>
                </c:pt>
                <c:pt idx="6">
                  <c:v>27.500000000000004</c:v>
                </c:pt>
                <c:pt idx="7">
                  <c:v>65</c:v>
                </c:pt>
                <c:pt idx="8">
                  <c:v>82.5</c:v>
                </c:pt>
                <c:pt idx="9">
                  <c:v>32.5</c:v>
                </c:pt>
                <c:pt idx="10">
                  <c:v>5</c:v>
                </c:pt>
              </c:numCache>
            </c:numRef>
          </c:val>
        </c:ser>
        <c:ser>
          <c:idx val="5"/>
          <c:order val="5"/>
          <c:tx>
            <c:strRef>
              <c:f>Q2d!$G$2</c:f>
              <c:strCache>
                <c:ptCount val="1"/>
                <c:pt idx="0">
                  <c:v>Ireland</c:v>
                </c:pt>
              </c:strCache>
            </c:strRef>
          </c:tx>
          <c:spPr>
            <a:solidFill>
              <a:srgbClr val="92D050"/>
            </a:solidFill>
          </c:spPr>
          <c:invertIfNegative val="0"/>
          <c:cat>
            <c:strRef>
              <c:f>Q2d!$A$3:$A$13</c:f>
              <c:strCache>
                <c:ptCount val="11"/>
                <c:pt idx="0">
                  <c:v>Craft</c:v>
                </c:pt>
                <c:pt idx="1">
                  <c:v>Drawing</c:v>
                </c:pt>
                <c:pt idx="2">
                  <c:v>Clay</c:v>
                </c:pt>
                <c:pt idx="3">
                  <c:v>Painting</c:v>
                </c:pt>
                <c:pt idx="4">
                  <c:v>Needle Craft</c:v>
                </c:pt>
                <c:pt idx="5">
                  <c:v>Construction</c:v>
                </c:pt>
                <c:pt idx="6">
                  <c:v>Gardening</c:v>
                </c:pt>
                <c:pt idx="7">
                  <c:v>Cooking</c:v>
                </c:pt>
                <c:pt idx="8">
                  <c:v>Animals</c:v>
                </c:pt>
                <c:pt idx="9">
                  <c:v>Other </c:v>
                </c:pt>
                <c:pt idx="10">
                  <c:v>None</c:v>
                </c:pt>
              </c:strCache>
            </c:strRef>
          </c:cat>
          <c:val>
            <c:numRef>
              <c:f>Q2d!$G$3:$G$13</c:f>
              <c:numCache>
                <c:formatCode>General</c:formatCode>
                <c:ptCount val="11"/>
                <c:pt idx="0">
                  <c:v>47.272727272727273</c:v>
                </c:pt>
                <c:pt idx="1">
                  <c:v>63.636363636363633</c:v>
                </c:pt>
                <c:pt idx="2">
                  <c:v>16.363636363636363</c:v>
                </c:pt>
                <c:pt idx="3">
                  <c:v>55.454545454545453</c:v>
                </c:pt>
                <c:pt idx="4">
                  <c:v>16.363636363636363</c:v>
                </c:pt>
                <c:pt idx="5">
                  <c:v>60</c:v>
                </c:pt>
                <c:pt idx="6">
                  <c:v>33.636363636363633</c:v>
                </c:pt>
                <c:pt idx="7">
                  <c:v>61.818181818181813</c:v>
                </c:pt>
                <c:pt idx="8">
                  <c:v>60</c:v>
                </c:pt>
                <c:pt idx="9">
                  <c:v>17.272727272727273</c:v>
                </c:pt>
                <c:pt idx="10">
                  <c:v>1.8181818181818181</c:v>
                </c:pt>
              </c:numCache>
            </c:numRef>
          </c:val>
        </c:ser>
        <c:dLbls>
          <c:showLegendKey val="0"/>
          <c:showVal val="0"/>
          <c:showCatName val="0"/>
          <c:showSerName val="0"/>
          <c:showPercent val="0"/>
          <c:showBubbleSize val="0"/>
        </c:dLbls>
        <c:gapWidth val="150"/>
        <c:axId val="162027392"/>
        <c:axId val="162028928"/>
      </c:barChart>
      <c:catAx>
        <c:axId val="162027392"/>
        <c:scaling>
          <c:orientation val="minMax"/>
        </c:scaling>
        <c:delete val="0"/>
        <c:axPos val="b"/>
        <c:numFmt formatCode="General" sourceLinked="1"/>
        <c:majorTickMark val="none"/>
        <c:minorTickMark val="none"/>
        <c:tickLblPos val="nextTo"/>
        <c:crossAx val="162028928"/>
        <c:crosses val="autoZero"/>
        <c:auto val="1"/>
        <c:lblAlgn val="ctr"/>
        <c:lblOffset val="100"/>
        <c:noMultiLvlLbl val="0"/>
      </c:catAx>
      <c:valAx>
        <c:axId val="162028928"/>
        <c:scaling>
          <c:orientation val="minMax"/>
        </c:scaling>
        <c:delete val="0"/>
        <c:axPos val="l"/>
        <c:majorGridlines/>
        <c:numFmt formatCode="General" sourceLinked="1"/>
        <c:majorTickMark val="none"/>
        <c:minorTickMark val="none"/>
        <c:tickLblPos val="nextTo"/>
        <c:crossAx val="162027392"/>
        <c:crosses val="autoZero"/>
        <c:crossBetween val="between"/>
      </c:valAx>
      <c:spPr>
        <a:noFill/>
      </c:spPr>
    </c:plotArea>
    <c:legend>
      <c:legendPos val="r"/>
      <c:layout>
        <c:manualLayout>
          <c:xMode val="edge"/>
          <c:yMode val="edge"/>
          <c:x val="0.91710349038430761"/>
          <c:y val="0.42258123937697856"/>
          <c:w val="8.2896509615692421E-2"/>
          <c:h val="0.21964800845883026"/>
        </c:manualLayout>
      </c:layout>
      <c:overlay val="0"/>
      <c:spPr>
        <a:noFill/>
      </c:sp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782DCEC-F2D1-41FB-9485-D23AF0DAD006}" type="datetimeFigureOut">
              <a:rPr lang="en-GB" smtClean="0"/>
              <a:t>21/05/2015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5639501-4299-4851-95A3-842258106F60}" type="slidenum">
              <a:rPr lang="en-GB" smtClean="0"/>
              <a:t>‹#›</a:t>
            </a:fld>
            <a:endParaRPr lang="en-GB"/>
          </a:p>
        </p:txBody>
      </p:sp>
    </p:spTree>
    <p:extLst>
      <p:ext uri="{BB962C8B-B14F-4D97-AF65-F5344CB8AC3E}">
        <p14:creationId xmlns:p14="http://schemas.microsoft.com/office/powerpoint/2010/main" val="51953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endParaRPr lang="en-GB" dirty="0"/>
          </a:p>
        </p:txBody>
      </p:sp>
      <p:sp>
        <p:nvSpPr>
          <p:cNvPr id="4" name="Slide Number Placeholder 3"/>
          <p:cNvSpPr>
            <a:spLocks noGrp="1"/>
          </p:cNvSpPr>
          <p:nvPr>
            <p:ph type="sldNum" sz="quarter" idx="10"/>
          </p:nvPr>
        </p:nvSpPr>
        <p:spPr/>
        <p:txBody>
          <a:bodyPr/>
          <a:lstStyle/>
          <a:p>
            <a:fld id="{E5639501-4299-4851-95A3-842258106F60}" type="slidenum">
              <a:rPr lang="en-GB" smtClean="0"/>
              <a:t>1</a:t>
            </a:fld>
            <a:endParaRPr lang="en-GB"/>
          </a:p>
        </p:txBody>
      </p:sp>
    </p:spTree>
    <p:extLst>
      <p:ext uri="{BB962C8B-B14F-4D97-AF65-F5344CB8AC3E}">
        <p14:creationId xmlns:p14="http://schemas.microsoft.com/office/powerpoint/2010/main" val="1725439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pPr/>
              <a:t>89</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pPr/>
              <a:t>90</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100</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102</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120</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32</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33</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34</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35</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57</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60B5E049-0724-4A2D-B404-8A6F08E30AA5}" type="slidenum">
              <a:rPr lang="fi-FI" smtClean="0"/>
              <a:pPr/>
              <a:t>67</a:t>
            </a:fld>
            <a:endParaRPr lang="fi-FI"/>
          </a:p>
        </p:txBody>
      </p:sp>
    </p:spTree>
    <p:extLst>
      <p:ext uri="{BB962C8B-B14F-4D97-AF65-F5344CB8AC3E}">
        <p14:creationId xmlns:p14="http://schemas.microsoft.com/office/powerpoint/2010/main" val="339227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75</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5186E9B-7326-416F-A86C-B5D22F08092A}" type="slidenum">
              <a:rPr lang="en-IE" smtClean="0"/>
              <a:t>77</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CDFABA4-1B14-43CC-921A-DB6EB2BB2B6D}" type="datetimeFigureOut">
              <a:rPr lang="en-GB" smtClean="0"/>
              <a:t>21/05/2015</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B642DB15-A530-480C-A23A-D4F9FD66E781}"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DFABA4-1B14-43CC-921A-DB6EB2BB2B6D}" type="datetimeFigureOut">
              <a:rPr lang="en-GB" smtClean="0"/>
              <a:t>21/05/2015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DFABA4-1B14-43CC-921A-DB6EB2BB2B6D}" type="datetimeFigureOut">
              <a:rPr lang="en-GB" smtClean="0"/>
              <a:t>21/05/2015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DFABA4-1B14-43CC-921A-DB6EB2BB2B6D}" type="datetimeFigureOut">
              <a:rPr lang="en-GB" smtClean="0"/>
              <a:t>21/05/2015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CDFABA4-1B14-43CC-921A-DB6EB2BB2B6D}" type="datetimeFigureOut">
              <a:rPr lang="en-GB" smtClean="0"/>
              <a:t>21/05/2015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42DB15-A530-480C-A23A-D4F9FD66E781}"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CDFABA4-1B14-43CC-921A-DB6EB2BB2B6D}" type="datetimeFigureOut">
              <a:rPr lang="en-GB" smtClean="0"/>
              <a:t>21/05/2015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CDFABA4-1B14-43CC-921A-DB6EB2BB2B6D}" type="datetimeFigureOut">
              <a:rPr lang="en-GB" smtClean="0"/>
              <a:t>21/05/2015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CDFABA4-1B14-43CC-921A-DB6EB2BB2B6D}" type="datetimeFigureOut">
              <a:rPr lang="en-GB" smtClean="0"/>
              <a:t>21/05/2015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FABA4-1B14-43CC-921A-DB6EB2BB2B6D}" type="datetimeFigureOut">
              <a:rPr lang="en-GB" smtClean="0"/>
              <a:t>21/05/2015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CDFABA4-1B14-43CC-921A-DB6EB2BB2B6D}" type="datetimeFigureOut">
              <a:rPr lang="en-GB" smtClean="0"/>
              <a:t>21/05/2015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42DB15-A530-480C-A23A-D4F9FD66E781}"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CDFABA4-1B14-43CC-921A-DB6EB2BB2B6D}" type="datetimeFigureOut">
              <a:rPr lang="en-GB" smtClean="0"/>
              <a:t>21/05/2015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B642DB15-A530-480C-A23A-D4F9FD66E781}" type="slidenum">
              <a:rPr lang="en-GB" smtClean="0"/>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CDFABA4-1B14-43CC-921A-DB6EB2BB2B6D}" type="datetimeFigureOut">
              <a:rPr lang="en-GB" smtClean="0"/>
              <a:t>21/05/2015</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42DB15-A530-480C-A23A-D4F9FD66E781}" type="slidenum">
              <a:rPr lang="en-GB" smtClean="0"/>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5.png"/><Relationship Id="rId4" Type="http://schemas.openxmlformats.org/officeDocument/2006/relationships/image" Target="../media/image18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95.jpeg"/><Relationship Id="rId4" Type="http://schemas.openxmlformats.org/officeDocument/2006/relationships/image" Target="../media/image19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9.jpeg"/><Relationship Id="rId4" Type="http://schemas.openxmlformats.org/officeDocument/2006/relationships/image" Target="../media/image198.jpeg"/></Relationships>
</file>

<file path=ppt/slides/_rels/slide10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01.jpeg"/><Relationship Id="rId7" Type="http://schemas.openxmlformats.org/officeDocument/2006/relationships/image" Target="../media/image14.pn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12.png"/><Relationship Id="rId4" Type="http://schemas.openxmlformats.org/officeDocument/2006/relationships/image" Target="../media/image206.jpe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7.tmp"/></Relationships>
</file>

<file path=ppt/slides/_rels/slide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8.jpeg"/></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20.jpeg"/><Relationship Id="rId4" Type="http://schemas.openxmlformats.org/officeDocument/2006/relationships/image" Target="../media/image2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jpeg"/><Relationship Id="rId4" Type="http://schemas.openxmlformats.org/officeDocument/2006/relationships/image" Target="../media/image14.png"/></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8" Type="http://schemas.openxmlformats.org/officeDocument/2006/relationships/image" Target="../media/image227.jpeg"/><Relationship Id="rId13" Type="http://schemas.openxmlformats.org/officeDocument/2006/relationships/image" Target="../media/image232.jpeg"/><Relationship Id="rId18" Type="http://schemas.openxmlformats.org/officeDocument/2006/relationships/image" Target="../media/image237.jpeg"/><Relationship Id="rId3" Type="http://schemas.openxmlformats.org/officeDocument/2006/relationships/image" Target="../media/image5.png"/><Relationship Id="rId7" Type="http://schemas.openxmlformats.org/officeDocument/2006/relationships/image" Target="../media/image226.jpeg"/><Relationship Id="rId12" Type="http://schemas.openxmlformats.org/officeDocument/2006/relationships/image" Target="../media/image231.jpeg"/><Relationship Id="rId17" Type="http://schemas.openxmlformats.org/officeDocument/2006/relationships/image" Target="../media/image236.jpeg"/><Relationship Id="rId2" Type="http://schemas.openxmlformats.org/officeDocument/2006/relationships/image" Target="../media/image4.jpeg"/><Relationship Id="rId16" Type="http://schemas.openxmlformats.org/officeDocument/2006/relationships/image" Target="../media/image235.jpeg"/><Relationship Id="rId20"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25.jpeg"/><Relationship Id="rId11" Type="http://schemas.openxmlformats.org/officeDocument/2006/relationships/image" Target="../media/image230.jpeg"/><Relationship Id="rId5" Type="http://schemas.openxmlformats.org/officeDocument/2006/relationships/image" Target="../media/image224.jpeg"/><Relationship Id="rId15" Type="http://schemas.openxmlformats.org/officeDocument/2006/relationships/image" Target="../media/image234.jpeg"/><Relationship Id="rId10" Type="http://schemas.openxmlformats.org/officeDocument/2006/relationships/image" Target="../media/image229.jpeg"/><Relationship Id="rId19" Type="http://schemas.openxmlformats.org/officeDocument/2006/relationships/image" Target="../media/image238.jpeg"/><Relationship Id="rId4" Type="http://schemas.openxmlformats.org/officeDocument/2006/relationships/image" Target="../media/image223.jpeg"/><Relationship Id="rId9" Type="http://schemas.openxmlformats.org/officeDocument/2006/relationships/image" Target="../media/image228.jpeg"/><Relationship Id="rId14" Type="http://schemas.openxmlformats.org/officeDocument/2006/relationships/image" Target="../media/image23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24.xml.rels><?xml version="1.0" encoding="UTF-8" standalone="yes"?>
<Relationships xmlns="http://schemas.openxmlformats.org/package/2006/relationships"><Relationship Id="rId8" Type="http://schemas.openxmlformats.org/officeDocument/2006/relationships/image" Target="../media/image250.jpeg"/><Relationship Id="rId3" Type="http://schemas.openxmlformats.org/officeDocument/2006/relationships/image" Target="../media/image245.jpeg"/><Relationship Id="rId7" Type="http://schemas.openxmlformats.org/officeDocument/2006/relationships/image" Target="../media/image249.jpe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125.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 Id="rId9" Type="http://schemas.openxmlformats.org/officeDocument/2006/relationships/image" Target="../media/image257.jpeg"/></Relationships>
</file>

<file path=ppt/slides/_rels/slide126.xml.rels><?xml version="1.0" encoding="UTF-8" standalone="yes"?>
<Relationships xmlns="http://schemas.openxmlformats.org/package/2006/relationships"><Relationship Id="rId8" Type="http://schemas.openxmlformats.org/officeDocument/2006/relationships/image" Target="../media/image262.jpeg"/><Relationship Id="rId3" Type="http://schemas.openxmlformats.org/officeDocument/2006/relationships/image" Target="../media/image259.jpeg"/><Relationship Id="rId7" Type="http://schemas.openxmlformats.org/officeDocument/2006/relationships/image" Target="../media/image261.jpeg"/><Relationship Id="rId2" Type="http://schemas.openxmlformats.org/officeDocument/2006/relationships/image" Target="../media/image25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64.jpeg"/><Relationship Id="rId4" Type="http://schemas.openxmlformats.org/officeDocument/2006/relationships/image" Target="../media/image260.jpeg"/><Relationship Id="rId9" Type="http://schemas.openxmlformats.org/officeDocument/2006/relationships/image" Target="../media/image263.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tmp"/></Relationships>
</file>

<file path=ppt/slides/_rels/slide128.xml.rels><?xml version="1.0" encoding="UTF-8" standalone="yes"?>
<Relationships xmlns="http://schemas.openxmlformats.org/package/2006/relationships"><Relationship Id="rId8" Type="http://schemas.openxmlformats.org/officeDocument/2006/relationships/image" Target="../media/image274.jpeg"/><Relationship Id="rId13" Type="http://schemas.openxmlformats.org/officeDocument/2006/relationships/image" Target="../media/image279.jpeg"/><Relationship Id="rId18" Type="http://schemas.openxmlformats.org/officeDocument/2006/relationships/image" Target="../media/image284.jpeg"/><Relationship Id="rId3" Type="http://schemas.openxmlformats.org/officeDocument/2006/relationships/image" Target="../media/image269.png"/><Relationship Id="rId21" Type="http://schemas.openxmlformats.org/officeDocument/2006/relationships/image" Target="../media/image4.jpeg"/><Relationship Id="rId7" Type="http://schemas.openxmlformats.org/officeDocument/2006/relationships/image" Target="../media/image273.jpeg"/><Relationship Id="rId12" Type="http://schemas.openxmlformats.org/officeDocument/2006/relationships/image" Target="../media/image278.jpeg"/><Relationship Id="rId17" Type="http://schemas.openxmlformats.org/officeDocument/2006/relationships/image" Target="../media/image283.jpeg"/><Relationship Id="rId2" Type="http://schemas.openxmlformats.org/officeDocument/2006/relationships/image" Target="../media/image268.png"/><Relationship Id="rId16" Type="http://schemas.openxmlformats.org/officeDocument/2006/relationships/image" Target="../media/image282.jpeg"/><Relationship Id="rId20" Type="http://schemas.openxmlformats.org/officeDocument/2006/relationships/image" Target="../media/image286.jpeg"/><Relationship Id="rId1" Type="http://schemas.openxmlformats.org/officeDocument/2006/relationships/slideLayout" Target="../slideLayouts/slideLayout2.xml"/><Relationship Id="rId6" Type="http://schemas.openxmlformats.org/officeDocument/2006/relationships/image" Target="../media/image272.jpeg"/><Relationship Id="rId11" Type="http://schemas.openxmlformats.org/officeDocument/2006/relationships/image" Target="../media/image277.jpeg"/><Relationship Id="rId5" Type="http://schemas.openxmlformats.org/officeDocument/2006/relationships/image" Target="../media/image271.jpeg"/><Relationship Id="rId15" Type="http://schemas.openxmlformats.org/officeDocument/2006/relationships/image" Target="../media/image281.jpeg"/><Relationship Id="rId10" Type="http://schemas.openxmlformats.org/officeDocument/2006/relationships/image" Target="../media/image276.jpeg"/><Relationship Id="rId19" Type="http://schemas.openxmlformats.org/officeDocument/2006/relationships/image" Target="../media/image285.jpeg"/><Relationship Id="rId4" Type="http://schemas.openxmlformats.org/officeDocument/2006/relationships/image" Target="../media/image270.jpeg"/><Relationship Id="rId9" Type="http://schemas.openxmlformats.org/officeDocument/2006/relationships/image" Target="../media/image275.jpeg"/><Relationship Id="rId14" Type="http://schemas.openxmlformats.org/officeDocument/2006/relationships/image" Target="../media/image280.jpeg"/><Relationship Id="rId22" Type="http://schemas.openxmlformats.org/officeDocument/2006/relationships/image" Target="../media/image12.png"/></Relationships>
</file>

<file path=ppt/slides/_rels/slide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1.jpeg"/><Relationship Id="rId4" Type="http://schemas.openxmlformats.org/officeDocument/2006/relationships/image" Target="../media/image290.jpeg"/></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3.jpeg"/><Relationship Id="rId4" Type="http://schemas.openxmlformats.org/officeDocument/2006/relationships/image" Target="../media/image292.jpeg"/></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5.jpeg"/><Relationship Id="rId4" Type="http://schemas.openxmlformats.org/officeDocument/2006/relationships/image" Target="../media/image294.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7.jpeg"/><Relationship Id="rId4" Type="http://schemas.openxmlformats.org/officeDocument/2006/relationships/image" Target="../media/image296.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99.jpeg"/><Relationship Id="rId4" Type="http://schemas.openxmlformats.org/officeDocument/2006/relationships/image" Target="../media/image298.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01.jpeg"/><Relationship Id="rId4" Type="http://schemas.openxmlformats.org/officeDocument/2006/relationships/image" Target="../media/image300.jpeg"/></Relationships>
</file>

<file path=ppt/slides/_rels/slide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8" Type="http://schemas.openxmlformats.org/officeDocument/2006/relationships/image" Target="../media/image308.jpeg"/><Relationship Id="rId13" Type="http://schemas.openxmlformats.org/officeDocument/2006/relationships/image" Target="../media/image313.jpeg"/><Relationship Id="rId3" Type="http://schemas.openxmlformats.org/officeDocument/2006/relationships/image" Target="../media/image303.jpeg"/><Relationship Id="rId7" Type="http://schemas.openxmlformats.org/officeDocument/2006/relationships/image" Target="../media/image307.jpeg"/><Relationship Id="rId12" Type="http://schemas.openxmlformats.org/officeDocument/2006/relationships/image" Target="../media/image312.jpeg"/><Relationship Id="rId2" Type="http://schemas.openxmlformats.org/officeDocument/2006/relationships/image" Target="../media/image302.jpeg"/><Relationship Id="rId1" Type="http://schemas.openxmlformats.org/officeDocument/2006/relationships/slideLayout" Target="../slideLayouts/slideLayout1.xml"/><Relationship Id="rId6" Type="http://schemas.openxmlformats.org/officeDocument/2006/relationships/image" Target="../media/image306.jpeg"/><Relationship Id="rId11" Type="http://schemas.openxmlformats.org/officeDocument/2006/relationships/image" Target="../media/image311.jpeg"/><Relationship Id="rId5" Type="http://schemas.openxmlformats.org/officeDocument/2006/relationships/image" Target="../media/image305.jpeg"/><Relationship Id="rId10" Type="http://schemas.openxmlformats.org/officeDocument/2006/relationships/image" Target="../media/image310.jpeg"/><Relationship Id="rId4" Type="http://schemas.openxmlformats.org/officeDocument/2006/relationships/image" Target="../media/image304.jpeg"/><Relationship Id="rId9" Type="http://schemas.openxmlformats.org/officeDocument/2006/relationships/image" Target="../media/image309.jpeg"/><Relationship Id="rId14" Type="http://schemas.openxmlformats.org/officeDocument/2006/relationships/image" Target="../media/image314.jpeg"/></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24.jpeg"/></Relationships>
</file>

<file path=ppt/slides/_rels/slide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27.jpeg"/><Relationship Id="rId5" Type="http://schemas.openxmlformats.org/officeDocument/2006/relationships/image" Target="../media/image326.jpeg"/><Relationship Id="rId4" Type="http://schemas.openxmlformats.org/officeDocument/2006/relationships/image" Target="../media/image32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32.jpeg"/><Relationship Id="rId4" Type="http://schemas.openxmlformats.org/officeDocument/2006/relationships/image" Target="../media/image331.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34.jpeg"/><Relationship Id="rId4" Type="http://schemas.openxmlformats.org/officeDocument/2006/relationships/image" Target="../media/image333.jpeg"/></Relationships>
</file>

<file path=ppt/slides/_rels/slide152.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244.png"/><Relationship Id="rId1" Type="http://schemas.openxmlformats.org/officeDocument/2006/relationships/slideLayout" Target="../slideLayouts/slideLayout2.xml"/><Relationship Id="rId4" Type="http://schemas.openxmlformats.org/officeDocument/2006/relationships/image" Target="../media/image336.jpeg"/></Relationships>
</file>

<file path=ppt/slides/_rels/slide153.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244.png"/><Relationship Id="rId1" Type="http://schemas.openxmlformats.org/officeDocument/2006/relationships/slideLayout" Target="../slideLayouts/slideLayout2.xml"/><Relationship Id="rId5" Type="http://schemas.openxmlformats.org/officeDocument/2006/relationships/image" Target="../media/image339.jpeg"/><Relationship Id="rId4" Type="http://schemas.openxmlformats.org/officeDocument/2006/relationships/image" Target="../media/image338.jpeg"/></Relationships>
</file>

<file path=ppt/slides/_rels/slide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41.png"/><Relationship Id="rId4" Type="http://schemas.openxmlformats.org/officeDocument/2006/relationships/image" Target="../media/image340.png"/></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43.jpeg"/><Relationship Id="rId4" Type="http://schemas.openxmlformats.org/officeDocument/2006/relationships/image" Target="../media/image342.jpeg"/></Relationships>
</file>

<file path=ppt/slides/_rels/slide156.xml.rels><?xml version="1.0" encoding="UTF-8" standalone="yes"?>
<Relationships xmlns="http://schemas.openxmlformats.org/package/2006/relationships"><Relationship Id="rId8" Type="http://schemas.openxmlformats.org/officeDocument/2006/relationships/image" Target="../media/image350.jpeg"/><Relationship Id="rId13" Type="http://schemas.openxmlformats.org/officeDocument/2006/relationships/image" Target="../media/image355.jpeg"/><Relationship Id="rId3" Type="http://schemas.openxmlformats.org/officeDocument/2006/relationships/image" Target="../media/image345.jpeg"/><Relationship Id="rId7" Type="http://schemas.openxmlformats.org/officeDocument/2006/relationships/image" Target="../media/image349.jpeg"/><Relationship Id="rId12" Type="http://schemas.openxmlformats.org/officeDocument/2006/relationships/image" Target="../media/image354.jpeg"/><Relationship Id="rId17" Type="http://schemas.openxmlformats.org/officeDocument/2006/relationships/image" Target="../media/image359.jpeg"/><Relationship Id="rId2" Type="http://schemas.openxmlformats.org/officeDocument/2006/relationships/image" Target="../media/image344.jpeg"/><Relationship Id="rId16" Type="http://schemas.openxmlformats.org/officeDocument/2006/relationships/image" Target="../media/image358.jpeg"/><Relationship Id="rId1" Type="http://schemas.openxmlformats.org/officeDocument/2006/relationships/slideLayout" Target="../slideLayouts/slideLayout1.xml"/><Relationship Id="rId6" Type="http://schemas.openxmlformats.org/officeDocument/2006/relationships/image" Target="../media/image348.jpeg"/><Relationship Id="rId11" Type="http://schemas.openxmlformats.org/officeDocument/2006/relationships/image" Target="../media/image353.jpeg"/><Relationship Id="rId5" Type="http://schemas.openxmlformats.org/officeDocument/2006/relationships/image" Target="../media/image347.jpeg"/><Relationship Id="rId15" Type="http://schemas.openxmlformats.org/officeDocument/2006/relationships/image" Target="../media/image357.jpeg"/><Relationship Id="rId10" Type="http://schemas.openxmlformats.org/officeDocument/2006/relationships/image" Target="../media/image352.jpeg"/><Relationship Id="rId4" Type="http://schemas.openxmlformats.org/officeDocument/2006/relationships/image" Target="../media/image346.jpeg"/><Relationship Id="rId9" Type="http://schemas.openxmlformats.org/officeDocument/2006/relationships/image" Target="../media/image351.jpeg"/><Relationship Id="rId14" Type="http://schemas.openxmlformats.org/officeDocument/2006/relationships/image" Target="../media/image356.jpeg"/></Relationships>
</file>

<file path=ppt/slides/_rels/slide1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61.jpeg"/><Relationship Id="rId4" Type="http://schemas.openxmlformats.org/officeDocument/2006/relationships/image" Target="../media/image360.jpeg"/></Relationships>
</file>

<file path=ppt/slides/_rels/slide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JPG"/><Relationship Id="rId1" Type="http://schemas.openxmlformats.org/officeDocument/2006/relationships/slideLayout" Target="../slideLayouts/slideLayout2.xml"/><Relationship Id="rId4" Type="http://schemas.openxmlformats.org/officeDocument/2006/relationships/image" Target="../media/image36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366.JPG"/><Relationship Id="rId2" Type="http://schemas.openxmlformats.org/officeDocument/2006/relationships/image" Target="../media/image365.JPG"/><Relationship Id="rId1" Type="http://schemas.openxmlformats.org/officeDocument/2006/relationships/slideLayout" Target="../slideLayouts/slideLayout2.xml"/><Relationship Id="rId5" Type="http://schemas.openxmlformats.org/officeDocument/2006/relationships/image" Target="../media/image368.JPG"/><Relationship Id="rId4" Type="http://schemas.openxmlformats.org/officeDocument/2006/relationships/image" Target="../media/image367.JPG"/></Relationships>
</file>

<file path=ppt/slides/_rels/slide161.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370.tmp"/><Relationship Id="rId1" Type="http://schemas.openxmlformats.org/officeDocument/2006/relationships/slideLayout" Target="../slideLayouts/slideLayout2.xml"/><Relationship Id="rId6" Type="http://schemas.openxmlformats.org/officeDocument/2006/relationships/image" Target="../media/image373.jpeg"/><Relationship Id="rId5" Type="http://schemas.openxmlformats.org/officeDocument/2006/relationships/image" Target="../media/image372.jpeg"/><Relationship Id="rId4" Type="http://schemas.openxmlformats.org/officeDocument/2006/relationships/image" Target="../media/image371.jpeg"/></Relationships>
</file>

<file path=ppt/slides/_rels/slide163.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244.png"/><Relationship Id="rId1" Type="http://schemas.openxmlformats.org/officeDocument/2006/relationships/slideLayout" Target="../slideLayouts/slideLayout2.xml"/><Relationship Id="rId5" Type="http://schemas.openxmlformats.org/officeDocument/2006/relationships/image" Target="../media/image376.jpeg"/><Relationship Id="rId4" Type="http://schemas.openxmlformats.org/officeDocument/2006/relationships/image" Target="../media/image375.jpeg"/></Relationships>
</file>

<file path=ppt/slides/_rels/slide1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377.jpeg"/><Relationship Id="rId1" Type="http://schemas.openxmlformats.org/officeDocument/2006/relationships/slideLayout" Target="../slideLayouts/slideLayout2.xml"/><Relationship Id="rId5" Type="http://schemas.openxmlformats.org/officeDocument/2006/relationships/image" Target="../media/image380.jpeg"/><Relationship Id="rId4" Type="http://schemas.openxmlformats.org/officeDocument/2006/relationships/image" Target="../media/image379.jpeg"/></Relationships>
</file>

<file path=ppt/slides/_rels/slide166.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eg"/><Relationship Id="rId1" Type="http://schemas.openxmlformats.org/officeDocument/2006/relationships/slideLayout" Target="../slideLayouts/slideLayout2.xml"/><Relationship Id="rId5" Type="http://schemas.openxmlformats.org/officeDocument/2006/relationships/image" Target="../media/image384.jpeg"/><Relationship Id="rId4" Type="http://schemas.openxmlformats.org/officeDocument/2006/relationships/image" Target="../media/image383.jpeg"/></Relationships>
</file>

<file path=ppt/slides/_rels/slide167.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386.tmp"/><Relationship Id="rId2" Type="http://schemas.openxmlformats.org/officeDocument/2006/relationships/image" Target="../media/image385.tmp"/><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394.png"/><Relationship Id="rId2" Type="http://schemas.openxmlformats.org/officeDocument/2006/relationships/image" Target="../media/image389.png"/><Relationship Id="rId1" Type="http://schemas.openxmlformats.org/officeDocument/2006/relationships/slideLayout" Target="../slideLayouts/slideLayout2.xml"/><Relationship Id="rId6" Type="http://schemas.openxmlformats.org/officeDocument/2006/relationships/image" Target="../media/image393.png"/><Relationship Id="rId5" Type="http://schemas.openxmlformats.org/officeDocument/2006/relationships/image" Target="../media/image392.png"/><Relationship Id="rId4" Type="http://schemas.openxmlformats.org/officeDocument/2006/relationships/image" Target="../media/image391.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knockskeaghns.ie/"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0.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www.google.ie/url?url=http://www.clipartpal.com/clipart_pd/holiday/christmas/religiouschristmas_10935.html&amp;rct=j&amp;frm=1&amp;q=&amp;esrc=s&amp;sa=U&amp;ei=UAaqU6bmHOWJ7Aa-0YHADw&amp;ved=0CBQQ9QEwAA&amp;usg=AFQjCNHu3dwBiIF_ZTZoyIv6nTnvZlJMvQ" TargetMode="External"/><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mail.cambsed.net/OWA/redir.aspx?C=XGsJcXGMqEK4PVakCQgfoW9mtMBTC9EIas9Gv05ydNIPIkKTspraF8krvT44f6_FkCwWhVkeaeM.&amp;URL=http://www.hamina.fi/fi/asukkaat/koulutus" TargetMode="Externa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4.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30.jpe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hyperlink" Target="http://www.corkandross.org/churchGallery.jsp?churchID=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mail.cambsed.net/OWA/redir.aspx?C=XGsJcXGMqEK4PVakCQgfoW9mtMBTC9EIas9Gv05ydNIPIkKTspraF8krvT44f6_FkCwWhVkeaeM.&amp;URL=http://oust-marest.ee.ac-amiens.fr"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hyperlink" Target="http://www.google.ie/url?url=http://archiseek.com/2012/1861-post-office-clonakilty-co-cork/&amp;rct=j&amp;frm=1&amp;q=&amp;esrc=s&amp;sa=U&amp;ei=w0YPVeWLGoKqafTSgpgH&amp;ved=0CDEQ9QEwDjjwAQ&amp;sig2=v_OkZ4I4_VX2WyQ2iZZvUg&amp;usg=AFQjCNH_eZ1YE2ES-MDJ4eL9PcIRkmXc9Q" TargetMode="External"/><Relationship Id="rId3" Type="http://schemas.openxmlformats.org/officeDocument/2006/relationships/hyperlink" Target="https://www.google.ie/url?url=https://twitter.com/clonakilty&amp;rct=j&amp;frm=1&amp;q=&amp;esrc=s&amp;sa=U&amp;ei=9kQPVYGuBM6qad7ZgNgH&amp;ved=0CDsQ9QEwEw&amp;sig2=W2AosILR3HD8eiM3c1KpBw&amp;usg=AFQjCNEOy9NzJ7uVid-8v-EtHOdfADBgTw" TargetMode="External"/><Relationship Id="rId7" Type="http://schemas.openxmlformats.org/officeDocument/2006/relationships/hyperlink" Target="http://www.google.ie/url?url=http://www.tripadvisor.ie/Attraction_Review-g211877-d1798382-Reviews-An_Teach_Beag-Clonakilty_County_Cork.html&amp;rct=j&amp;frm=1&amp;q=&amp;esrc=s&amp;sa=U&amp;ei=x0UPVbPSHofwaMnLgdgE&amp;ved=0CDcQ9QEwEThk&amp;sig2=QOt5q737HtstnCbsQoTO2Q&amp;usg=AFQjCNHrNAaz4HwpVxIeGQBh8-K2pMLCIg" TargetMode="External"/><Relationship Id="rId12" Type="http://schemas.openxmlformats.org/officeDocument/2006/relationships/image" Target="../media/image11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hyperlink" Target="http://www.google.ie/url?url=http://www.irishexaminer.com/ireland/bid-to-allay-traders-fears-over-planned-roadworks-in-clonakilty-312730.html&amp;rct=j&amp;frm=1&amp;q=&amp;esrc=s&amp;sa=U&amp;ei=iUYPVcaWGIOXapHEguAE&amp;ved=0CCsQ9QEwCzjcAQ&amp;sig2=LlvMuga2JTDrRkjoKeM2XQ&amp;usg=AFQjCNHfv8Q1OxkcLJDMFEtSHzq0V8Nb3g" TargetMode="External"/><Relationship Id="rId5" Type="http://schemas.openxmlformats.org/officeDocument/2006/relationships/hyperlink" Target="http://www.google.ie/url?url=http://www.ireland.com/en-us/what-is-available/food-and-drink/pubs-and-bars/destinations/republic-of-ireland/cork/articles/irish-pubs-de-barras/&amp;rct=j&amp;frm=1&amp;q=&amp;esrc=s&amp;sa=U&amp;ei=jUUPVZe1GYvkaIr5gsgF&amp;ved=0CB0Q9QEwBDg8&amp;sig2=QDYNao4QKL58vvm7TjwZWQ&amp;usg=AFQjCNHpkytVR02s80B905EOZz7U47HxJw" TargetMode="External"/><Relationship Id="rId10" Type="http://schemas.openxmlformats.org/officeDocument/2006/relationships/image" Target="../media/image111.jpeg"/><Relationship Id="rId4" Type="http://schemas.openxmlformats.org/officeDocument/2006/relationships/image" Target="../media/image108.jpeg"/><Relationship Id="rId9" Type="http://schemas.openxmlformats.org/officeDocument/2006/relationships/hyperlink" Target="http://www.google.ie/url?url=http://www.lisselan.com/golf&amp;rct=j&amp;frm=1&amp;q=&amp;esrc=s&amp;sa=U&amp;ei=9UUPVaz_NNXcaqrUgdgM&amp;ved=0CC8Q9QEwDTh4&amp;sig2=KJNOU7P0sUGiW9j8rRcg9w&amp;usg=AFQjCNEQdcHyXrYZVtl52VOQWTFdRT4fdg" TargetMode="External"/><Relationship Id="rId1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www.comprensivolombardoradice.it/" TargetMode="Externa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5.png"/><Relationship Id="rId4" Type="http://schemas.openxmlformats.org/officeDocument/2006/relationships/image" Target="../media/image144.jpeg"/></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9.xml.rels><?xml version="1.0" encoding="UTF-8" standalone="yes"?>
<Relationships xmlns="http://schemas.openxmlformats.org/package/2006/relationships"><Relationship Id="rId3" Type="http://schemas.openxmlformats.org/officeDocument/2006/relationships/image" Target="../media/image153.tmp"/><Relationship Id="rId2" Type="http://schemas.openxmlformats.org/officeDocument/2006/relationships/image" Target="../media/image152.tmp"/><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60.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162.jpeg"/><Relationship Id="rId4" Type="http://schemas.openxmlformats.org/officeDocument/2006/relationships/image" Target="../media/image161.jpeg"/></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3.jpeg"/><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8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9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GB" dirty="0" smtClean="0"/>
              <a:t>Europe’s Treasure – our Valuable Leisure</a:t>
            </a:r>
            <a:endParaRPr lang="en-GB" dirty="0"/>
          </a:p>
        </p:txBody>
      </p:sp>
      <p:sp>
        <p:nvSpPr>
          <p:cNvPr id="3" name="Subtitle 2"/>
          <p:cNvSpPr>
            <a:spLocks noGrp="1"/>
          </p:cNvSpPr>
          <p:nvPr>
            <p:ph type="subTitle" idx="1"/>
          </p:nvPr>
        </p:nvSpPr>
        <p:spPr/>
        <p:txBody>
          <a:bodyPr/>
          <a:lstStyle/>
          <a:p>
            <a:pPr algn="ctr"/>
            <a:r>
              <a:rPr lang="en-GB" dirty="0" smtClean="0"/>
              <a:t>A European project with schools from Austria, England, Finland, France, Ireland and Italy.</a:t>
            </a:r>
            <a:endParaRPr lang="en-GB" dirty="0"/>
          </a:p>
        </p:txBody>
      </p:sp>
      <p:pic>
        <p:nvPicPr>
          <p:cNvPr id="4"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2109511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Displaying Scannen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7192"/>
            <a:ext cx="4464496" cy="6397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70261" y="764704"/>
            <a:ext cx="2448272" cy="4401205"/>
          </a:xfrm>
          <a:prstGeom prst="rect">
            <a:avLst/>
          </a:prstGeom>
          <a:noFill/>
        </p:spPr>
        <p:txBody>
          <a:bodyPr wrap="square" rtlCol="0">
            <a:spAutoFit/>
          </a:bodyPr>
          <a:lstStyle/>
          <a:p>
            <a:pPr algn="ctr"/>
            <a:r>
              <a:rPr lang="en-GB" sz="4000" dirty="0" smtClean="0"/>
              <a:t>Our visit to </a:t>
            </a:r>
            <a:r>
              <a:rPr lang="en-GB" sz="4000" dirty="0" err="1" smtClean="0"/>
              <a:t>Scheffau</a:t>
            </a:r>
            <a:r>
              <a:rPr lang="en-GB" sz="4000" dirty="0" smtClean="0"/>
              <a:t> made it into the local papers!</a:t>
            </a:r>
            <a:endParaRPr lang="en-GB" sz="4000" dirty="0"/>
          </a:p>
        </p:txBody>
      </p:sp>
      <p:pic>
        <p:nvPicPr>
          <p:cNvPr id="4"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8254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6326941" cy="852704"/>
          </a:xfrm>
        </p:spPr>
        <p:txBody>
          <a:bodyPr>
            <a:noAutofit/>
          </a:bodyPr>
          <a:lstStyle/>
          <a:p>
            <a:r>
              <a:rPr lang="en-GB" sz="3200" dirty="0" smtClean="0"/>
              <a:t>In Ireland children played their traditional games of Gaelic Football and Hurling</a:t>
            </a:r>
            <a:endParaRPr lang="en-IE" sz="3200" dirty="0"/>
          </a:p>
        </p:txBody>
      </p:sp>
      <p:pic>
        <p:nvPicPr>
          <p:cNvPr id="4" name="Content Placeholder 3" descr="games (4).JPG"/>
          <p:cNvPicPr>
            <a:picLocks noGrp="1" noChangeAspect="1"/>
          </p:cNvPicPr>
          <p:nvPr>
            <p:ph idx="1"/>
          </p:nvPr>
        </p:nvPicPr>
        <p:blipFill>
          <a:blip r:embed="rId3" cstate="print"/>
          <a:stretch>
            <a:fillRect/>
          </a:stretch>
        </p:blipFill>
        <p:spPr>
          <a:xfrm>
            <a:off x="395536" y="1609809"/>
            <a:ext cx="3256473" cy="2357933"/>
          </a:xfr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descr="games (5).JPG"/>
          <p:cNvPicPr>
            <a:picLocks noChangeAspect="1"/>
          </p:cNvPicPr>
          <p:nvPr/>
        </p:nvPicPr>
        <p:blipFill>
          <a:blip r:embed="rId5" cstate="print"/>
          <a:stretch>
            <a:fillRect/>
          </a:stretch>
        </p:blipFill>
        <p:spPr>
          <a:xfrm>
            <a:off x="4572000" y="2924944"/>
            <a:ext cx="3338091" cy="2703171"/>
          </a:xfrm>
          <a:prstGeom prst="rect">
            <a:avLst/>
          </a:prstGeom>
        </p:spPr>
      </p:pic>
      <p:sp>
        <p:nvSpPr>
          <p:cNvPr id="7" name="Title 1"/>
          <p:cNvSpPr txBox="1">
            <a:spLocks/>
          </p:cNvSpPr>
          <p:nvPr/>
        </p:nvSpPr>
        <p:spPr>
          <a:xfrm>
            <a:off x="2771800" y="5301208"/>
            <a:ext cx="6372200" cy="13624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3600" dirty="0" smtClean="0"/>
              <a:t>Here they are learning the Austrian game.</a:t>
            </a:r>
            <a:endParaRPr lang="en-IE" sz="3600" dirty="0"/>
          </a:p>
        </p:txBody>
      </p:sp>
    </p:spTree>
    <p:extLst>
      <p:ext uri="{BB962C8B-B14F-4D97-AF65-F5344CB8AC3E}">
        <p14:creationId xmlns:p14="http://schemas.microsoft.com/office/powerpoint/2010/main" val="14368395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Gardening</a:t>
            </a:r>
            <a:endParaRPr lang="en-GB" sz="4400" dirty="0"/>
          </a:p>
        </p:txBody>
      </p:sp>
      <p:sp>
        <p:nvSpPr>
          <p:cNvPr id="3" name="Text Placeholder 2"/>
          <p:cNvSpPr>
            <a:spLocks noGrp="1"/>
          </p:cNvSpPr>
          <p:nvPr>
            <p:ph type="body" idx="1"/>
          </p:nvPr>
        </p:nvSpPr>
        <p:spPr/>
        <p:txBody>
          <a:bodyPr/>
          <a:lstStyle/>
          <a:p>
            <a:r>
              <a:rPr lang="en-GB" dirty="0" smtClean="0"/>
              <a:t>Each school planted, and grew fruit and vegetables to encourage the children to take an interest and enjoy being outdoors… and then they waited patiently for the fruits of their labours!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0994670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08112"/>
          </a:xfrm>
        </p:spPr>
        <p:txBody>
          <a:bodyPr>
            <a:normAutofit/>
          </a:bodyPr>
          <a:lstStyle/>
          <a:p>
            <a:r>
              <a:rPr lang="en-GB" sz="2800" dirty="0" smtClean="0"/>
              <a:t>In Ireland, we grew peas, lettuce, strawberries, beetroot, pumpkins and apples this year! </a:t>
            </a:r>
            <a:endParaRPr lang="en-IE" sz="2800" dirty="0"/>
          </a:p>
        </p:txBody>
      </p:sp>
      <p:pic>
        <p:nvPicPr>
          <p:cNvPr id="6" name="Content Placeholder 5" descr="school garden.JPG"/>
          <p:cNvPicPr>
            <a:picLocks noGrp="1" noChangeAspect="1"/>
          </p:cNvPicPr>
          <p:nvPr>
            <p:ph idx="1"/>
          </p:nvPr>
        </p:nvPicPr>
        <p:blipFill>
          <a:blip r:embed="rId3" cstate="print"/>
          <a:stretch>
            <a:fillRect/>
          </a:stretch>
        </p:blipFill>
        <p:spPr>
          <a:xfrm>
            <a:off x="991022" y="1471486"/>
            <a:ext cx="2441996" cy="3255995"/>
          </a:xfrm>
        </p:spPr>
      </p:pic>
      <p:pic>
        <p:nvPicPr>
          <p:cNvPr id="27650" name="Picture 2" descr="C:\Documents and Settings\user\Desktop\COMENUIS 2014\school garden (2).JPG"/>
          <p:cNvPicPr>
            <a:picLocks noChangeAspect="1" noChangeArrowheads="1"/>
          </p:cNvPicPr>
          <p:nvPr/>
        </p:nvPicPr>
        <p:blipFill>
          <a:blip r:embed="rId4" cstate="print"/>
          <a:srcRect/>
          <a:stretch>
            <a:fillRect/>
          </a:stretch>
        </p:blipFill>
        <p:spPr bwMode="auto">
          <a:xfrm>
            <a:off x="5936876" y="1506894"/>
            <a:ext cx="2394266" cy="3192355"/>
          </a:xfrm>
          <a:prstGeom prst="rect">
            <a:avLst/>
          </a:prstGeom>
          <a:noFill/>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3568" y="4875510"/>
            <a:ext cx="2664296" cy="923330"/>
          </a:xfrm>
          <a:prstGeom prst="rect">
            <a:avLst/>
          </a:prstGeom>
        </p:spPr>
        <p:txBody>
          <a:bodyPr wrap="square">
            <a:spAutoFit/>
          </a:bodyPr>
          <a:lstStyle/>
          <a:p>
            <a:r>
              <a:rPr lang="en-GB" dirty="0">
                <a:solidFill>
                  <a:srgbClr val="000066"/>
                </a:solidFill>
                <a:latin typeface="+mj-lt"/>
              </a:rPr>
              <a:t>We have a hotel for bugs in our school garden!</a:t>
            </a: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4711825"/>
            <a:ext cx="1725613"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527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 an English country garden…!</a:t>
            </a:r>
            <a:endParaRPr lang="en-GB" dirty="0"/>
          </a:p>
        </p:txBody>
      </p:sp>
      <p:sp>
        <p:nvSpPr>
          <p:cNvPr id="3" name="Content Placeholder 2"/>
          <p:cNvSpPr>
            <a:spLocks noGrp="1"/>
          </p:cNvSpPr>
          <p:nvPr>
            <p:ph idx="1"/>
          </p:nvPr>
        </p:nvSpPr>
        <p:spPr>
          <a:xfrm>
            <a:off x="457200" y="1935480"/>
            <a:ext cx="4330824" cy="1781552"/>
          </a:xfrm>
        </p:spPr>
        <p:txBody>
          <a:bodyPr>
            <a:normAutofit/>
          </a:bodyPr>
          <a:lstStyle/>
          <a:p>
            <a:pPr marL="0" indent="0">
              <a:buNone/>
            </a:pPr>
            <a:r>
              <a:rPr lang="en-GB" dirty="0" smtClean="0">
                <a:solidFill>
                  <a:srgbClr val="000066"/>
                </a:solidFill>
                <a:latin typeface="+mj-lt"/>
              </a:rPr>
              <a:t>We have a gardening club that takes place at lunchtime each week. </a:t>
            </a:r>
          </a:p>
          <a:p>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402" y="404664"/>
            <a:ext cx="1371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15229" y="4713140"/>
            <a:ext cx="3831116" cy="1200329"/>
          </a:xfrm>
          <a:prstGeom prst="rect">
            <a:avLst/>
          </a:prstGeom>
          <a:noFill/>
        </p:spPr>
        <p:txBody>
          <a:bodyPr wrap="square" rtlCol="0">
            <a:spAutoFit/>
          </a:bodyPr>
          <a:lstStyle/>
          <a:p>
            <a:r>
              <a:rPr lang="en-GB" dirty="0" smtClean="0">
                <a:solidFill>
                  <a:srgbClr val="000066"/>
                </a:solidFill>
                <a:latin typeface="+mj-lt"/>
              </a:rPr>
              <a:t>As well as growing vegetables, </a:t>
            </a:r>
          </a:p>
          <a:p>
            <a:r>
              <a:rPr lang="en-GB" dirty="0" smtClean="0">
                <a:solidFill>
                  <a:srgbClr val="000066"/>
                </a:solidFill>
                <a:latin typeface="+mj-lt"/>
              </a:rPr>
              <a:t>we plant bulbs and flowers, pull</a:t>
            </a:r>
          </a:p>
          <a:p>
            <a:r>
              <a:rPr lang="en-GB" dirty="0" smtClean="0">
                <a:solidFill>
                  <a:srgbClr val="000066"/>
                </a:solidFill>
                <a:latin typeface="+mj-lt"/>
              </a:rPr>
              <a:t>out weeds and keep our school </a:t>
            </a:r>
          </a:p>
          <a:p>
            <a:r>
              <a:rPr lang="en-GB" dirty="0" smtClean="0">
                <a:solidFill>
                  <a:srgbClr val="000066"/>
                </a:solidFill>
                <a:latin typeface="+mj-lt"/>
              </a:rPr>
              <a:t>grounds looking lovely!</a:t>
            </a:r>
            <a:endParaRPr lang="en-GB" dirty="0">
              <a:solidFill>
                <a:srgbClr val="000066"/>
              </a:solidFill>
              <a:latin typeface="+mj-lt"/>
            </a:endParaRPr>
          </a:p>
        </p:txBody>
      </p:sp>
      <p:pic>
        <p:nvPicPr>
          <p:cNvPr id="1026" name="Picture 2" descr="F:\DCIM\108_FUJI\DSCF8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38" y="4413305"/>
            <a:ext cx="241116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CIM\108_FUJI\DSCF82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7" y="4403073"/>
            <a:ext cx="2424867" cy="18102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CIM\108_FUJI\DSCF82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1260" y="1907605"/>
            <a:ext cx="2958284" cy="220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5030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1143000"/>
          </a:xfrm>
        </p:spPr>
        <p:txBody>
          <a:bodyPr>
            <a:normAutofit fontScale="90000"/>
          </a:bodyPr>
          <a:lstStyle/>
          <a:p>
            <a:r>
              <a:rPr lang="en-GB" dirty="0" smtClean="0"/>
              <a:t>French children prepared some seedlings for the school garden.</a:t>
            </a:r>
            <a:endParaRPr lang="en-GB"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5852582"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5589240"/>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7830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Gardening for Easter</a:t>
            </a:r>
            <a:endParaRPr lang="fi-FI" dirty="0"/>
          </a:p>
        </p:txBody>
      </p:sp>
      <p:pic>
        <p:nvPicPr>
          <p:cNvPr id="5"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1" descr="C:\Users\anna\AppData\Local\Temp\Logo 1-1.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8175829" y="5565371"/>
            <a:ext cx="968171" cy="1292629"/>
          </a:xfrm>
          <a:prstGeom prst="rect">
            <a:avLst/>
          </a:prstGeom>
          <a:noFill/>
          <a:ln>
            <a:noFill/>
          </a:ln>
        </p:spPr>
      </p:pic>
      <p:pic>
        <p:nvPicPr>
          <p:cNvPr id="1027" name="Picture 3" descr="F:\garden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0530" y="2465893"/>
            <a:ext cx="3816426" cy="2862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gardenin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2271911"/>
            <a:ext cx="432048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996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08688"/>
          </a:xfrm>
        </p:spPr>
        <p:txBody>
          <a:bodyPr>
            <a:normAutofit fontScale="90000"/>
          </a:bodyPr>
          <a:lstStyle/>
          <a:p>
            <a:r>
              <a:rPr lang="en-GB" sz="4400" dirty="0" smtClean="0"/>
              <a:t>Austrian garden</a:t>
            </a:r>
            <a:endParaRPr lang="en-GB" sz="4400" dirty="0"/>
          </a:p>
        </p:txBody>
      </p:sp>
      <p:sp>
        <p:nvSpPr>
          <p:cNvPr id="3" name="Content Placeholder 2"/>
          <p:cNvSpPr>
            <a:spLocks noGrp="1"/>
          </p:cNvSpPr>
          <p:nvPr>
            <p:ph idx="1"/>
          </p:nvPr>
        </p:nvSpPr>
        <p:spPr>
          <a:xfrm>
            <a:off x="395536" y="1448956"/>
            <a:ext cx="8229600" cy="4389120"/>
          </a:xfrm>
        </p:spPr>
        <p:txBody>
          <a:bodyPr>
            <a:normAutofit/>
          </a:bodyPr>
          <a:lstStyle/>
          <a:p>
            <a:pPr marL="0" indent="0">
              <a:buNone/>
            </a:pPr>
            <a:r>
              <a:rPr lang="de-AT" sz="2400" dirty="0"/>
              <a:t>Gardening in </a:t>
            </a:r>
            <a:r>
              <a:rPr lang="de-AT" sz="2400" dirty="0" smtClean="0"/>
              <a:t>Austria</a:t>
            </a:r>
            <a:r>
              <a:rPr lang="de-AT" sz="2400" dirty="0"/>
              <a:t>: we are sorry we have no real </a:t>
            </a:r>
            <a:r>
              <a:rPr lang="de-AT" sz="2400" dirty="0" smtClean="0"/>
              <a:t>garden, </a:t>
            </a:r>
            <a:r>
              <a:rPr lang="de-AT" sz="2400" dirty="0"/>
              <a:t>so we had to plant </a:t>
            </a:r>
            <a:r>
              <a:rPr lang="de-AT" sz="2400" dirty="0" smtClean="0"/>
              <a:t>in </a:t>
            </a:r>
            <a:r>
              <a:rPr lang="de-AT" sz="2400" dirty="0"/>
              <a:t>little pots. But it </a:t>
            </a:r>
            <a:r>
              <a:rPr lang="de-AT" sz="2400" dirty="0" smtClean="0"/>
              <a:t>was fun </a:t>
            </a:r>
            <a:r>
              <a:rPr lang="de-AT" sz="2400" dirty="0"/>
              <a:t>to see things </a:t>
            </a:r>
            <a:r>
              <a:rPr lang="de-AT" sz="2400" dirty="0" smtClean="0"/>
              <a:t>grow.  1st </a:t>
            </a:r>
            <a:r>
              <a:rPr lang="de-AT" sz="2400" dirty="0"/>
              <a:t>class </a:t>
            </a:r>
            <a:r>
              <a:rPr lang="de-AT" sz="2400" dirty="0" smtClean="0"/>
              <a:t>planted sunflowers </a:t>
            </a:r>
            <a:r>
              <a:rPr lang="de-AT" sz="2400" dirty="0"/>
              <a:t>for </a:t>
            </a:r>
            <a:r>
              <a:rPr lang="de-AT" sz="2400" dirty="0" smtClean="0"/>
              <a:t>Mother‘s Day</a:t>
            </a:r>
            <a:r>
              <a:rPr lang="de-AT" sz="2400" dirty="0"/>
              <a:t>! 2nd class </a:t>
            </a:r>
            <a:r>
              <a:rPr lang="de-AT" sz="2400" dirty="0" smtClean="0"/>
              <a:t>planted seeds </a:t>
            </a:r>
            <a:r>
              <a:rPr lang="de-AT" sz="2400" dirty="0"/>
              <a:t>for herbs </a:t>
            </a:r>
            <a:r>
              <a:rPr lang="de-AT" sz="2400" dirty="0" smtClean="0"/>
              <a:t>and </a:t>
            </a:r>
            <a:r>
              <a:rPr lang="de-AT" sz="2400" dirty="0"/>
              <a:t>so they had a wonderful snack for their </a:t>
            </a:r>
            <a:r>
              <a:rPr lang="de-AT" sz="2400" dirty="0" smtClean="0"/>
              <a:t>break. </a:t>
            </a:r>
            <a:endParaRPr lang="en-GB" sz="2400" dirty="0"/>
          </a:p>
        </p:txBody>
      </p:sp>
      <p:pic>
        <p:nvPicPr>
          <p:cNvPr id="4" name="Grafik 6" descr="G:\Bilder F i Austria\DSC_08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479" y="4942270"/>
            <a:ext cx="2488565" cy="1665605"/>
          </a:xfrm>
          <a:prstGeom prst="rect">
            <a:avLst/>
          </a:prstGeom>
          <a:noFill/>
          <a:ln>
            <a:noFill/>
          </a:ln>
        </p:spPr>
      </p:pic>
      <p:pic>
        <p:nvPicPr>
          <p:cNvPr id="5" name="Grafik 7" descr="G:\Bilder F i Austria\DSC_08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244" y="3313495"/>
            <a:ext cx="2433320" cy="1628775"/>
          </a:xfrm>
          <a:prstGeom prst="rect">
            <a:avLst/>
          </a:prstGeom>
          <a:noFill/>
          <a:ln>
            <a:noFill/>
          </a:ln>
        </p:spPr>
      </p:pic>
      <p:pic>
        <p:nvPicPr>
          <p:cNvPr id="6" name="Grafik 8" descr="I:\DCIM\101_PANA\P101001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537" y="3356992"/>
            <a:ext cx="2057400" cy="1541780"/>
          </a:xfrm>
          <a:prstGeom prst="rect">
            <a:avLst/>
          </a:prstGeom>
          <a:noFill/>
          <a:ln>
            <a:noFill/>
          </a:ln>
        </p:spPr>
      </p:pic>
      <p:pic>
        <p:nvPicPr>
          <p:cNvPr id="7" name="Grafik 9" descr="I:\DCIM\101_PANA\P101006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740" y="4942270"/>
            <a:ext cx="2414394" cy="1644893"/>
          </a:xfrm>
          <a:prstGeom prst="rect">
            <a:avLst/>
          </a:prstGeom>
          <a:noFill/>
          <a:ln>
            <a:noFill/>
          </a:ln>
        </p:spPr>
      </p:pic>
    </p:spTree>
    <p:extLst>
      <p:ext uri="{BB962C8B-B14F-4D97-AF65-F5344CB8AC3E}">
        <p14:creationId xmlns:p14="http://schemas.microsoft.com/office/powerpoint/2010/main" val="39274395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egnaposto contenuto 2"/>
          <p:cNvSpPr>
            <a:spLocks noGrp="1"/>
          </p:cNvSpPr>
          <p:nvPr>
            <p:ph idx="1"/>
          </p:nvPr>
        </p:nvSpPr>
        <p:spPr>
          <a:xfrm>
            <a:off x="457200" y="908050"/>
            <a:ext cx="8229600" cy="5416550"/>
          </a:xfrm>
        </p:spPr>
        <p:txBody>
          <a:bodyPr/>
          <a:lstStyle/>
          <a:p>
            <a:pPr marL="0" indent="0">
              <a:buNone/>
            </a:pPr>
            <a:r>
              <a:rPr lang="it-IT" dirty="0" smtClean="0"/>
              <a:t>Gardening in Italy.  In the month of November it is Tree Day and each class writes poems, makes posters and plants trees.  </a:t>
            </a:r>
          </a:p>
        </p:txBody>
      </p:sp>
      <p:pic>
        <p:nvPicPr>
          <p:cNvPr id="14338" name="Immagine 3" descr="IMG_20141121_114504_1.jpg"/>
          <p:cNvPicPr>
            <a:picLocks noChangeAspect="1"/>
          </p:cNvPicPr>
          <p:nvPr/>
        </p:nvPicPr>
        <p:blipFill>
          <a:blip r:embed="rId2"/>
          <a:srcRect/>
          <a:stretch>
            <a:fillRect/>
          </a:stretch>
        </p:blipFill>
        <p:spPr bwMode="auto">
          <a:xfrm>
            <a:off x="678889" y="2344531"/>
            <a:ext cx="2600325" cy="1951038"/>
          </a:xfrm>
          <a:prstGeom prst="rect">
            <a:avLst/>
          </a:prstGeom>
          <a:noFill/>
          <a:ln w="9525">
            <a:noFill/>
            <a:miter lim="800000"/>
            <a:headEnd/>
            <a:tailEnd/>
          </a:ln>
        </p:spPr>
      </p:pic>
      <p:pic>
        <p:nvPicPr>
          <p:cNvPr id="14339" name="Immagine 4" descr="IMG_20141121_114438.jpg"/>
          <p:cNvPicPr>
            <a:picLocks noChangeAspect="1"/>
          </p:cNvPicPr>
          <p:nvPr/>
        </p:nvPicPr>
        <p:blipFill>
          <a:blip r:embed="rId3"/>
          <a:srcRect/>
          <a:stretch>
            <a:fillRect/>
          </a:stretch>
        </p:blipFill>
        <p:spPr bwMode="auto">
          <a:xfrm>
            <a:off x="1564303" y="4588669"/>
            <a:ext cx="2600325" cy="1951037"/>
          </a:xfrm>
          <a:prstGeom prst="rect">
            <a:avLst/>
          </a:prstGeom>
          <a:noFill/>
          <a:ln w="9525">
            <a:noFill/>
            <a:miter lim="800000"/>
            <a:headEnd/>
            <a:tailEnd/>
          </a:ln>
        </p:spPr>
      </p:pic>
      <p:pic>
        <p:nvPicPr>
          <p:cNvPr id="14340" name="Immagine 5" descr="P3281556.JPG"/>
          <p:cNvPicPr>
            <a:picLocks noChangeAspect="1"/>
          </p:cNvPicPr>
          <p:nvPr/>
        </p:nvPicPr>
        <p:blipFill>
          <a:blip r:embed="rId4"/>
          <a:srcRect/>
          <a:stretch>
            <a:fillRect/>
          </a:stretch>
        </p:blipFill>
        <p:spPr bwMode="auto">
          <a:xfrm>
            <a:off x="4427538" y="2028908"/>
            <a:ext cx="2286000" cy="1714500"/>
          </a:xfrm>
          <a:prstGeom prst="rect">
            <a:avLst/>
          </a:prstGeom>
          <a:noFill/>
          <a:ln w="9525">
            <a:noFill/>
            <a:miter lim="800000"/>
            <a:headEnd/>
            <a:tailEnd/>
          </a:ln>
        </p:spPr>
      </p:pic>
      <p:pic>
        <p:nvPicPr>
          <p:cNvPr id="14341" name="Immagine 6" descr="P3281566.JPG"/>
          <p:cNvPicPr>
            <a:picLocks noChangeAspect="1"/>
          </p:cNvPicPr>
          <p:nvPr/>
        </p:nvPicPr>
        <p:blipFill>
          <a:blip r:embed="rId5"/>
          <a:srcRect/>
          <a:stretch>
            <a:fillRect/>
          </a:stretch>
        </p:blipFill>
        <p:spPr bwMode="auto">
          <a:xfrm>
            <a:off x="4956925" y="4295569"/>
            <a:ext cx="1714500" cy="2286000"/>
          </a:xfrm>
          <a:prstGeom prst="rect">
            <a:avLst/>
          </a:prstGeom>
          <a:noFill/>
          <a:ln w="9525">
            <a:noFill/>
            <a:miter lim="800000"/>
            <a:headEnd/>
            <a:tailEnd/>
          </a:ln>
        </p:spPr>
      </p:pic>
      <p:pic>
        <p:nvPicPr>
          <p:cNvPr id="14342" name="Immagine 7" descr="P3281567.JPG"/>
          <p:cNvPicPr>
            <a:picLocks noChangeAspect="1"/>
          </p:cNvPicPr>
          <p:nvPr/>
        </p:nvPicPr>
        <p:blipFill>
          <a:blip r:embed="rId6"/>
          <a:srcRect/>
          <a:stretch>
            <a:fillRect/>
          </a:stretch>
        </p:blipFill>
        <p:spPr bwMode="auto">
          <a:xfrm>
            <a:off x="6953493" y="2865426"/>
            <a:ext cx="1714500" cy="2286000"/>
          </a:xfrm>
          <a:prstGeom prst="rect">
            <a:avLst/>
          </a:prstGeom>
          <a:noFill/>
          <a:ln w="9525">
            <a:noFill/>
            <a:miter lim="800000"/>
            <a:headEnd/>
            <a:tailEnd/>
          </a:ln>
        </p:spPr>
      </p:pic>
      <p:pic>
        <p:nvPicPr>
          <p:cNvPr id="14343" name="Picture 2"/>
          <p:cNvPicPr>
            <a:picLocks noChangeAspect="1" noChangeArrowheads="1"/>
          </p:cNvPicPr>
          <p:nvPr/>
        </p:nvPicPr>
        <p:blipFill>
          <a:blip r:embed="rId7"/>
          <a:srcRect/>
          <a:stretch>
            <a:fillRect/>
          </a:stretch>
        </p:blipFill>
        <p:spPr bwMode="auto">
          <a:xfrm>
            <a:off x="179388" y="5949950"/>
            <a:ext cx="1135062" cy="755650"/>
          </a:xfrm>
          <a:prstGeom prst="rect">
            <a:avLst/>
          </a:prstGeom>
          <a:noFill/>
          <a:ln w="9525">
            <a:noFill/>
            <a:miter lim="800000"/>
            <a:headEnd/>
            <a:tailEnd/>
          </a:ln>
        </p:spPr>
      </p:pic>
      <p:pic>
        <p:nvPicPr>
          <p:cNvPr id="14344" name="Immagine 1" descr="C:\Users\anna\AppData\Local\Temp\Logo 1-1.jpg"/>
          <p:cNvPicPr>
            <a:picLocks noChangeAspect="1"/>
          </p:cNvPicPr>
          <p:nvPr/>
        </p:nvPicPr>
        <p:blipFill>
          <a:blip r:embed="rId8"/>
          <a:srcRect l="11557" r="8670"/>
          <a:stretch>
            <a:fillRect/>
          </a:stretch>
        </p:blipFill>
        <p:spPr bwMode="auto">
          <a:xfrm>
            <a:off x="8175625" y="5564188"/>
            <a:ext cx="968375" cy="1293812"/>
          </a:xfrm>
          <a:prstGeom prst="rect">
            <a:avLst/>
          </a:prstGeom>
          <a:noFill/>
          <a:ln w="9525">
            <a:noFill/>
            <a:miter lim="800000"/>
            <a:headEnd/>
            <a:tailEnd/>
          </a:ln>
        </p:spPr>
      </p:pic>
    </p:spTree>
    <p:extLst>
      <p:ext uri="{BB962C8B-B14F-4D97-AF65-F5344CB8AC3E}">
        <p14:creationId xmlns:p14="http://schemas.microsoft.com/office/powerpoint/2010/main" val="7153841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France, June 2014</a:t>
            </a:r>
            <a:endParaRPr lang="en-GB" dirty="0"/>
          </a:p>
        </p:txBody>
      </p:sp>
      <p:sp>
        <p:nvSpPr>
          <p:cNvPr id="3" name="Text Placeholder 2"/>
          <p:cNvSpPr>
            <a:spLocks noGrp="1"/>
          </p:cNvSpPr>
          <p:nvPr>
            <p:ph type="body" idx="1"/>
          </p:nvPr>
        </p:nvSpPr>
        <p:spPr/>
        <p:txBody>
          <a:bodyPr/>
          <a:lstStyle/>
          <a:p>
            <a:r>
              <a:rPr lang="en-GB" dirty="0" smtClean="0"/>
              <a:t>Our third meeting was hosted by </a:t>
            </a:r>
            <a:r>
              <a:rPr lang="en-GB" dirty="0" err="1" smtClean="0"/>
              <a:t>Ecole</a:t>
            </a:r>
            <a:r>
              <a:rPr lang="en-GB" dirty="0" smtClean="0"/>
              <a:t> </a:t>
            </a:r>
            <a:r>
              <a:rPr lang="en-GB" dirty="0" err="1" smtClean="0"/>
              <a:t>Primarie</a:t>
            </a:r>
            <a:r>
              <a:rPr lang="en-GB" dirty="0" smtClean="0"/>
              <a:t> </a:t>
            </a:r>
            <a:r>
              <a:rPr lang="en-GB" dirty="0" err="1" smtClean="0"/>
              <a:t>d’Oust-Marest</a:t>
            </a:r>
            <a:r>
              <a:rPr lang="en-GB" dirty="0" smtClean="0"/>
              <a:t>   </a:t>
            </a:r>
          </a:p>
          <a:p>
            <a:r>
              <a:rPr lang="en-GB" dirty="0" smtClean="0"/>
              <a:t>At the meeting there were </a:t>
            </a:r>
            <a:r>
              <a:rPr lang="en-GB" dirty="0"/>
              <a:t>2 </a:t>
            </a:r>
            <a:r>
              <a:rPr lang="en-GB" dirty="0" smtClean="0"/>
              <a:t>English,</a:t>
            </a:r>
            <a:r>
              <a:rPr lang="en-GB" dirty="0"/>
              <a:t> </a:t>
            </a:r>
            <a:r>
              <a:rPr lang="en-GB" dirty="0" smtClean="0"/>
              <a:t>2 Finnish,</a:t>
            </a:r>
            <a:r>
              <a:rPr lang="en-GB" dirty="0"/>
              <a:t> </a:t>
            </a:r>
            <a:r>
              <a:rPr lang="en-GB" dirty="0" smtClean="0"/>
              <a:t>2 Austrian, 2 Irish, and 2 Italian representatives.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682769"/>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3460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sp>
        <p:nvSpPr>
          <p:cNvPr id="2" name="Content Placeholder 1"/>
          <p:cNvSpPr>
            <a:spLocks noGrp="1"/>
          </p:cNvSpPr>
          <p:nvPr>
            <p:ph idx="1"/>
          </p:nvPr>
        </p:nvSpPr>
        <p:spPr>
          <a:xfrm>
            <a:off x="251520" y="401970"/>
            <a:ext cx="8441116" cy="1744679"/>
          </a:xfrm>
        </p:spPr>
        <p:txBody>
          <a:bodyPr/>
          <a:lstStyle/>
          <a:p>
            <a:pPr marL="0" indent="0">
              <a:buNone/>
            </a:pPr>
            <a:r>
              <a:rPr lang="en-GB" dirty="0" smtClean="0"/>
              <a:t>We received a royal welcome at Oust-</a:t>
            </a:r>
            <a:r>
              <a:rPr lang="en-GB" dirty="0" err="1" smtClean="0"/>
              <a:t>Marest</a:t>
            </a:r>
            <a:r>
              <a:rPr lang="en-GB" dirty="0" smtClean="0"/>
              <a:t>.  The children performed dances, learnt about composers and we played outdoor games together.  </a:t>
            </a:r>
            <a:endParaRPr lang="en-GB" dirty="0"/>
          </a:p>
        </p:txBody>
      </p:sp>
      <p:pic>
        <p:nvPicPr>
          <p:cNvPr id="3075" name="Picture 3" descr="\\Sn08srv01\users_staff$\dhenry\My Documents\Comenius\French Photos\France trip mine\P10702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7504" y="4271185"/>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n08srv01\users_staff$\dhenry\My Documents\Comenius\French Photos\P10606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700808"/>
            <a:ext cx="3584925" cy="26885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5682769"/>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Sn08srv01\users_staff$\dhenry\My Documents\Comenius\French Photos\Comenius 2014 1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410" y="2146649"/>
            <a:ext cx="4718094" cy="314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35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Logos</a:t>
            </a:r>
            <a:endParaRPr lang="en-GB" dirty="0"/>
          </a:p>
        </p:txBody>
      </p:sp>
      <p:sp>
        <p:nvSpPr>
          <p:cNvPr id="3" name="Text Placeholder 2"/>
          <p:cNvSpPr>
            <a:spLocks noGrp="1"/>
          </p:cNvSpPr>
          <p:nvPr>
            <p:ph type="body" idx="1"/>
          </p:nvPr>
        </p:nvSpPr>
        <p:spPr/>
        <p:txBody>
          <a:bodyPr/>
          <a:lstStyle/>
          <a:p>
            <a:r>
              <a:rPr lang="en-GB" dirty="0"/>
              <a:t>Each school submitted one </a:t>
            </a:r>
            <a:r>
              <a:rPr lang="en-GB" dirty="0" smtClean="0"/>
              <a:t>logo for the project.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20809526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4098" name="Picture 2" descr="\\Sn08srv01\users_staff$\dhenry\My Documents\Comenius\French Photos\IMG_01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39338"/>
            <a:ext cx="6195828" cy="41305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5682769"/>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Sn08srv01\users_staff$\dhenry\My Documents\Comenius\French Photos\France trip mine\P10703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8307" y="402250"/>
            <a:ext cx="3535693" cy="26517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n08srv01\users_staff$\dhenry\My Documents\Comenius\French Photos\France trip mine\P107028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4782769"/>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95736" y="5317491"/>
            <a:ext cx="2664296" cy="1384995"/>
          </a:xfrm>
          <a:prstGeom prst="rect">
            <a:avLst/>
          </a:prstGeom>
          <a:noFill/>
        </p:spPr>
        <p:txBody>
          <a:bodyPr wrap="square" rtlCol="0">
            <a:spAutoFit/>
          </a:bodyPr>
          <a:lstStyle/>
          <a:p>
            <a:r>
              <a:rPr lang="en-GB" sz="2800" dirty="0" smtClean="0"/>
              <a:t>We also did some gardening together </a:t>
            </a:r>
            <a:endParaRPr lang="en-GB" sz="2800" dirty="0"/>
          </a:p>
        </p:txBody>
      </p:sp>
    </p:spTree>
    <p:extLst>
      <p:ext uri="{BB962C8B-B14F-4D97-AF65-F5344CB8AC3E}">
        <p14:creationId xmlns:p14="http://schemas.microsoft.com/office/powerpoint/2010/main" val="2162998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Literature</a:t>
            </a:r>
            <a:endParaRPr lang="en-GB" sz="4400" dirty="0"/>
          </a:p>
        </p:txBody>
      </p:sp>
      <p:sp>
        <p:nvSpPr>
          <p:cNvPr id="3" name="Text Placeholder 2"/>
          <p:cNvSpPr>
            <a:spLocks noGrp="1"/>
          </p:cNvSpPr>
          <p:nvPr>
            <p:ph type="body" idx="1"/>
          </p:nvPr>
        </p:nvSpPr>
        <p:spPr/>
        <p:txBody>
          <a:bodyPr/>
          <a:lstStyle/>
          <a:p>
            <a:r>
              <a:rPr lang="en-GB" dirty="0" smtClean="0"/>
              <a:t>Each school found out about a local legend and made it into a booklet to share with the other schools.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64325814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24578"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24579" name="Picture 2" descr="C:\Users\Maria Rita\Desktop\Foto per Final booklet Comenius 2015\zisa book picture.JPG"/>
          <p:cNvPicPr>
            <a:picLocks noChangeAspect="1" noChangeArrowheads="1"/>
          </p:cNvPicPr>
          <p:nvPr/>
        </p:nvPicPr>
        <p:blipFill>
          <a:blip r:embed="rId4"/>
          <a:srcRect/>
          <a:stretch>
            <a:fillRect/>
          </a:stretch>
        </p:blipFill>
        <p:spPr bwMode="auto">
          <a:xfrm>
            <a:off x="684213" y="908050"/>
            <a:ext cx="3338512" cy="4765675"/>
          </a:xfrm>
          <a:prstGeom prst="rect">
            <a:avLst/>
          </a:prstGeom>
          <a:noFill/>
          <a:ln w="9525">
            <a:noFill/>
            <a:miter lim="800000"/>
            <a:headEnd/>
            <a:tailEnd/>
          </a:ln>
        </p:spPr>
      </p:pic>
      <p:sp>
        <p:nvSpPr>
          <p:cNvPr id="7" name="Segnaposto contenuto 6"/>
          <p:cNvSpPr>
            <a:spLocks noGrp="1"/>
          </p:cNvSpPr>
          <p:nvPr>
            <p:ph idx="1"/>
          </p:nvPr>
        </p:nvSpPr>
        <p:spPr>
          <a:xfrm>
            <a:off x="4140200" y="2060575"/>
            <a:ext cx="4484688" cy="2592388"/>
          </a:xfrm>
        </p:spPr>
        <p:txBody>
          <a:bodyPr>
            <a:normAutofit/>
          </a:bodyPr>
          <a:lstStyle/>
          <a:p>
            <a:pPr marL="0" indent="0" algn="just">
              <a:lnSpc>
                <a:spcPct val="90000"/>
              </a:lnSpc>
              <a:buNone/>
            </a:pPr>
            <a:r>
              <a:rPr lang="it-IT" sz="2200" dirty="0" smtClean="0"/>
              <a:t>A legend says that some devils, painted in the palace, are the custodians of a wonderful treasure… </a:t>
            </a:r>
          </a:p>
          <a:p>
            <a:pPr algn="just">
              <a:lnSpc>
                <a:spcPct val="90000"/>
              </a:lnSpc>
              <a:buFont typeface="Wingdings 2" pitchFamily="18" charset="2"/>
              <a:buNone/>
            </a:pPr>
            <a:endParaRPr lang="it-IT" sz="2200" dirty="0" smtClean="0"/>
          </a:p>
          <a:p>
            <a:pPr marL="0" indent="0" algn="just">
              <a:lnSpc>
                <a:spcPct val="90000"/>
              </a:lnSpc>
              <a:buNone/>
            </a:pPr>
            <a:r>
              <a:rPr lang="it-IT" sz="2200" dirty="0" smtClean="0"/>
              <a:t>Do you want to find it?</a:t>
            </a:r>
          </a:p>
          <a:p>
            <a:pPr algn="just">
              <a:lnSpc>
                <a:spcPct val="90000"/>
              </a:lnSpc>
              <a:buFont typeface="Wingdings 2" pitchFamily="18" charset="2"/>
              <a:buNone/>
            </a:pPr>
            <a:r>
              <a:rPr lang="it-IT" sz="2200" dirty="0" smtClean="0"/>
              <a:t>  Count the devils, if you can!</a:t>
            </a:r>
          </a:p>
        </p:txBody>
      </p:sp>
    </p:spTree>
    <p:extLst>
      <p:ext uri="{BB962C8B-B14F-4D97-AF65-F5344CB8AC3E}">
        <p14:creationId xmlns:p14="http://schemas.microsoft.com/office/powerpoint/2010/main" val="25830446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304501" y="1700808"/>
            <a:ext cx="3080974" cy="316835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GB" sz="4000" dirty="0" smtClean="0"/>
              <a:t>An Irish legend: </a:t>
            </a:r>
            <a:br>
              <a:rPr lang="en-GB" sz="4000" dirty="0" smtClean="0"/>
            </a:br>
            <a:r>
              <a:rPr lang="en-GB" sz="4000" i="1" dirty="0" err="1" smtClean="0"/>
              <a:t>Tir</a:t>
            </a:r>
            <a:r>
              <a:rPr lang="en-GB" sz="4000" i="1" dirty="0" smtClean="0"/>
              <a:t> </a:t>
            </a:r>
            <a:r>
              <a:rPr lang="en-GB" sz="4000" i="1" dirty="0" err="1" smtClean="0"/>
              <a:t>na</a:t>
            </a:r>
            <a:r>
              <a:rPr lang="en-GB" sz="4000" i="1" dirty="0" smtClean="0"/>
              <a:t> nog </a:t>
            </a:r>
          </a:p>
          <a:p>
            <a:pPr algn="ctr"/>
            <a:endParaRPr lang="en-GB" sz="4000"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250" t="6000" b="3333"/>
          <a:stretch/>
        </p:blipFill>
        <p:spPr bwMode="auto">
          <a:xfrm rot="5400000">
            <a:off x="2355499" y="1385981"/>
            <a:ext cx="6012160" cy="445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0569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463" y="260648"/>
            <a:ext cx="8229600" cy="1143000"/>
          </a:xfrm>
        </p:spPr>
        <p:txBody>
          <a:bodyPr/>
          <a:lstStyle/>
          <a:p>
            <a:r>
              <a:rPr lang="de-AT" dirty="0" smtClean="0"/>
              <a:t>Austrian </a:t>
            </a:r>
            <a:r>
              <a:rPr lang="de-AT" dirty="0" err="1" smtClean="0"/>
              <a:t>Legends</a:t>
            </a:r>
            <a:endParaRPr lang="de-AT" dirty="0"/>
          </a:p>
        </p:txBody>
      </p:sp>
      <p:sp>
        <p:nvSpPr>
          <p:cNvPr id="3" name="Inhaltsplatzhalter 2"/>
          <p:cNvSpPr>
            <a:spLocks noGrp="1"/>
          </p:cNvSpPr>
          <p:nvPr>
            <p:ph idx="1"/>
          </p:nvPr>
        </p:nvSpPr>
        <p:spPr>
          <a:xfrm>
            <a:off x="611560" y="1484784"/>
            <a:ext cx="4680520" cy="1152128"/>
          </a:xfrm>
        </p:spPr>
        <p:txBody>
          <a:bodyPr>
            <a:normAutofit/>
          </a:bodyPr>
          <a:lstStyle/>
          <a:p>
            <a:pPr marL="0" indent="0">
              <a:buNone/>
            </a:pPr>
            <a:r>
              <a:rPr lang="de-AT" sz="2000" dirty="0" smtClean="0"/>
              <a:t>2 different local legends were drawn and written like a book by our pupils: </a:t>
            </a:r>
            <a:r>
              <a:rPr lang="de-AT" sz="2000" i="1" dirty="0" smtClean="0"/>
              <a:t>The Stierwascher</a:t>
            </a:r>
            <a:r>
              <a:rPr lang="de-AT" sz="2000" dirty="0" smtClean="0"/>
              <a:t> and </a:t>
            </a:r>
            <a:r>
              <a:rPr lang="de-AT" sz="2000" i="1" dirty="0" smtClean="0"/>
              <a:t>The Devil‘s Bridge</a:t>
            </a:r>
            <a:endParaRPr lang="de-AT" i="1" dirty="0" smtClean="0"/>
          </a:p>
          <a:p>
            <a:endParaRPr lang="de-AT" dirty="0" smtClean="0"/>
          </a:p>
          <a:p>
            <a:endParaRPr lang="de-AT" dirty="0" smtClean="0"/>
          </a:p>
          <a:p>
            <a:endParaRPr lang="de-AT" dirty="0"/>
          </a:p>
        </p:txBody>
      </p:sp>
      <p:sp>
        <p:nvSpPr>
          <p:cNvPr id="4" name="Textfeld 3"/>
          <p:cNvSpPr txBox="1"/>
          <p:nvPr/>
        </p:nvSpPr>
        <p:spPr>
          <a:xfrm>
            <a:off x="1905841" y="5422895"/>
            <a:ext cx="5616623" cy="1200329"/>
          </a:xfrm>
          <a:prstGeom prst="rect">
            <a:avLst/>
          </a:prstGeom>
          <a:noFill/>
        </p:spPr>
        <p:txBody>
          <a:bodyPr wrap="square" rtlCol="0">
            <a:spAutoFit/>
          </a:bodyPr>
          <a:lstStyle/>
          <a:p>
            <a:r>
              <a:rPr lang="de-AT" dirty="0" smtClean="0"/>
              <a:t>The legends from the other countries were read,</a:t>
            </a:r>
          </a:p>
          <a:p>
            <a:r>
              <a:rPr lang="de-AT" dirty="0" smtClean="0"/>
              <a:t> and the French one was performed like a theatre by 4th class. </a:t>
            </a:r>
          </a:p>
          <a:p>
            <a:r>
              <a:rPr lang="de-AT" dirty="0" smtClean="0"/>
              <a:t>They organised everything on their own.</a:t>
            </a:r>
            <a:endParaRPr lang="de-AT"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667672"/>
            <a:ext cx="3562299" cy="2384680"/>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261" y="2727537"/>
            <a:ext cx="3383445" cy="2264950"/>
          </a:xfrm>
          <a:prstGeom prst="rect">
            <a:avLst/>
          </a:prstGeom>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67" b="3638"/>
          <a:stretch/>
        </p:blipFill>
        <p:spPr bwMode="auto">
          <a:xfrm>
            <a:off x="5508104" y="332656"/>
            <a:ext cx="3395349" cy="233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43488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00" y="1196752"/>
            <a:ext cx="3521576" cy="3096344"/>
          </a:xfrm>
        </p:spPr>
        <p:txBody>
          <a:bodyPr>
            <a:normAutofit/>
          </a:bodyPr>
          <a:lstStyle/>
          <a:p>
            <a:pPr algn="ctr"/>
            <a:r>
              <a:rPr lang="en-GB" sz="4800" dirty="0" smtClean="0"/>
              <a:t>A Finnish legend</a:t>
            </a:r>
            <a:r>
              <a:rPr lang="en-GB" sz="4800" dirty="0"/>
              <a:t>: </a:t>
            </a:r>
            <a:br>
              <a:rPr lang="en-GB" sz="4800" dirty="0"/>
            </a:br>
            <a:r>
              <a:rPr lang="en-GB" sz="4800" i="1" dirty="0" smtClean="0"/>
              <a:t>Kalevala</a:t>
            </a:r>
            <a:endParaRPr lang="en-GB" dirty="0"/>
          </a:p>
        </p:txBody>
      </p:sp>
      <p:pic>
        <p:nvPicPr>
          <p:cNvPr id="5"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9" y="597251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50" t="3667" b="6648"/>
          <a:stretch/>
        </p:blipFill>
        <p:spPr bwMode="auto">
          <a:xfrm rot="5400000">
            <a:off x="2129066" y="1356515"/>
            <a:ext cx="6504259" cy="449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01393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5400" dirty="0" smtClean="0"/>
              <a:t>An English </a:t>
            </a:r>
            <a:r>
              <a:rPr lang="en-GB" sz="5400" dirty="0"/>
              <a:t>legend: </a:t>
            </a:r>
            <a:br>
              <a:rPr lang="en-GB" sz="5400" dirty="0"/>
            </a:br>
            <a:r>
              <a:rPr lang="en-GB" sz="5400" i="1" dirty="0" smtClean="0"/>
              <a:t>Robin Hood</a:t>
            </a:r>
            <a:endParaRPr lang="en-GB" dirty="0"/>
          </a:p>
        </p:txBody>
      </p:sp>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Robin Hood - Microsoft Publisher"/>
          <p:cNvPicPr>
            <a:picLocks noChangeAspect="1"/>
          </p:cNvPicPr>
          <p:nvPr/>
        </p:nvPicPr>
        <p:blipFill rotWithShape="1">
          <a:blip r:embed="rId4">
            <a:extLst>
              <a:ext uri="{28A0092B-C50C-407E-A947-70E740481C1C}">
                <a14:useLocalDpi xmlns:a14="http://schemas.microsoft.com/office/drawing/2010/main" val="0"/>
              </a:ext>
            </a:extLst>
          </a:blip>
          <a:srcRect l="18000" t="11990" r="19999" b="6154"/>
          <a:stretch/>
        </p:blipFill>
        <p:spPr>
          <a:xfrm>
            <a:off x="1979712" y="2392164"/>
            <a:ext cx="5669280" cy="3987567"/>
          </a:xfrm>
          <a:prstGeom prst="rect">
            <a:avLst/>
          </a:prstGeom>
        </p:spPr>
      </p:pic>
    </p:spTree>
    <p:extLst>
      <p:ext uri="{BB962C8B-B14F-4D97-AF65-F5344CB8AC3E}">
        <p14:creationId xmlns:p14="http://schemas.microsoft.com/office/powerpoint/2010/main" val="14715348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400" dirty="0"/>
              <a:t>A </a:t>
            </a:r>
            <a:r>
              <a:rPr lang="en-GB" sz="4400" dirty="0" smtClean="0"/>
              <a:t>French </a:t>
            </a:r>
            <a:r>
              <a:rPr lang="en-GB" sz="4400" dirty="0"/>
              <a:t>legend: </a:t>
            </a:r>
            <a:br>
              <a:rPr lang="en-GB" sz="4400" dirty="0"/>
            </a:br>
            <a:r>
              <a:rPr lang="en-GB" sz="4400" i="1" dirty="0" smtClean="0"/>
              <a:t>Les </a:t>
            </a:r>
            <a:r>
              <a:rPr lang="en-GB" sz="4400" i="1" dirty="0" err="1" smtClean="0"/>
              <a:t>Deux</a:t>
            </a:r>
            <a:r>
              <a:rPr lang="en-GB" sz="4400" i="1" dirty="0" smtClean="0"/>
              <a:t> </a:t>
            </a:r>
            <a:r>
              <a:rPr lang="en-GB" sz="4400" i="1" dirty="0" err="1" smtClean="0"/>
              <a:t>Bossus</a:t>
            </a:r>
            <a:endParaRPr lang="en-GB" sz="4400" dirty="0"/>
          </a:p>
        </p:txBody>
      </p:sp>
      <p:pic>
        <p:nvPicPr>
          <p:cNvPr id="5"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731" b="10752"/>
          <a:stretch/>
        </p:blipFill>
        <p:spPr bwMode="auto">
          <a:xfrm>
            <a:off x="1547665" y="2331720"/>
            <a:ext cx="6120679" cy="387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3996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Italy, October 2014</a:t>
            </a:r>
            <a:endParaRPr lang="en-GB" dirty="0"/>
          </a:p>
        </p:txBody>
      </p:sp>
      <p:sp>
        <p:nvSpPr>
          <p:cNvPr id="3" name="Text Placeholder 2"/>
          <p:cNvSpPr>
            <a:spLocks noGrp="1"/>
          </p:cNvSpPr>
          <p:nvPr>
            <p:ph type="body" idx="1"/>
          </p:nvPr>
        </p:nvSpPr>
        <p:spPr/>
        <p:txBody>
          <a:bodyPr/>
          <a:lstStyle/>
          <a:p>
            <a:r>
              <a:rPr lang="en-GB" dirty="0" smtClean="0"/>
              <a:t>Our 4th meeting was hosted by ICS Lombardo </a:t>
            </a:r>
            <a:r>
              <a:rPr lang="en-GB" dirty="0" err="1" smtClean="0"/>
              <a:t>Radice</a:t>
            </a:r>
            <a:r>
              <a:rPr lang="en-GB" dirty="0" smtClean="0"/>
              <a:t>, Sicily, Italy. </a:t>
            </a:r>
          </a:p>
          <a:p>
            <a:r>
              <a:rPr lang="en-GB" dirty="0" smtClean="0"/>
              <a:t>At the meeting there were 3 English,</a:t>
            </a:r>
            <a:r>
              <a:rPr lang="en-GB" dirty="0"/>
              <a:t> </a:t>
            </a:r>
            <a:r>
              <a:rPr lang="en-GB" dirty="0" smtClean="0"/>
              <a:t>2 Finnish,</a:t>
            </a:r>
            <a:r>
              <a:rPr lang="en-GB" dirty="0"/>
              <a:t> </a:t>
            </a:r>
            <a:r>
              <a:rPr lang="en-GB" dirty="0" smtClean="0"/>
              <a:t>3 French, 2 Austrian, and 2 Irish representatives.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4195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F:\DCIM\108_FUJI\DSCF83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76" y="1052736"/>
            <a:ext cx="4535070" cy="338555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DCIM\108_FUJI\DSCF83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6" t="13399" b="14099"/>
          <a:stretch/>
        </p:blipFill>
        <p:spPr bwMode="auto">
          <a:xfrm>
            <a:off x="2555776" y="3800487"/>
            <a:ext cx="5382818" cy="29253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48064" y="1484784"/>
            <a:ext cx="3384376" cy="2031325"/>
          </a:xfrm>
          <a:prstGeom prst="rect">
            <a:avLst/>
          </a:prstGeom>
        </p:spPr>
        <p:txBody>
          <a:bodyPr wrap="square">
            <a:spAutoFit/>
          </a:bodyPr>
          <a:lstStyle/>
          <a:p>
            <a:r>
              <a:rPr lang="en-GB" dirty="0"/>
              <a:t>At </a:t>
            </a:r>
            <a:r>
              <a:rPr lang="en-GB" dirty="0" smtClean="0"/>
              <a:t>ICS Lombardo </a:t>
            </a:r>
            <a:r>
              <a:rPr lang="en-GB" dirty="0" err="1" smtClean="0"/>
              <a:t>Radice</a:t>
            </a:r>
            <a:r>
              <a:rPr lang="en-GB" dirty="0" smtClean="0"/>
              <a:t> </a:t>
            </a:r>
            <a:r>
              <a:rPr lang="en-GB" dirty="0"/>
              <a:t>we received a </a:t>
            </a:r>
            <a:r>
              <a:rPr lang="en-GB" i="1" dirty="0" smtClean="0"/>
              <a:t>very</a:t>
            </a:r>
            <a:r>
              <a:rPr lang="en-GB" dirty="0" smtClean="0"/>
              <a:t> warm welcome in both the elementary and middle schools.  We also enjoyed sight seeing in Sicily, some fantastic Sicilian cuisine and Sicilian Autumnal weather! </a:t>
            </a:r>
            <a:endParaRPr lang="en-GB" dirty="0"/>
          </a:p>
        </p:txBody>
      </p:sp>
    </p:spTree>
    <p:extLst>
      <p:ext uri="{BB962C8B-B14F-4D97-AF65-F5344CB8AC3E}">
        <p14:creationId xmlns:p14="http://schemas.microsoft.com/office/powerpoint/2010/main" val="3932304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Project Logo</a:t>
            </a:r>
            <a:endParaRPr lang="en-GB" dirty="0"/>
          </a:p>
        </p:txBody>
      </p:sp>
      <p:pic>
        <p:nvPicPr>
          <p:cNvPr id="4" name="Immagine 1" descr="C:\Users\anna\AppData\Local\Temp\Logo 1-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060848"/>
            <a:ext cx="3696367" cy="4389437"/>
          </a:xfrm>
          <a:prstGeom prst="rect">
            <a:avLst/>
          </a:prstGeom>
          <a:noFill/>
          <a:ln>
            <a:noFill/>
          </a:ln>
        </p:spPr>
      </p:pic>
      <p:pic>
        <p:nvPicPr>
          <p:cNvPr id="1025" name="Picture 1" descr="Displaying DSC_81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132856"/>
            <a:ext cx="2581799"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76056" y="4437112"/>
            <a:ext cx="3312368" cy="1200329"/>
          </a:xfrm>
          <a:prstGeom prst="rect">
            <a:avLst/>
          </a:prstGeom>
          <a:noFill/>
        </p:spPr>
        <p:txBody>
          <a:bodyPr wrap="square" rtlCol="0">
            <a:spAutoFit/>
          </a:bodyPr>
          <a:lstStyle/>
          <a:p>
            <a:r>
              <a:rPr lang="en-GB" dirty="0" smtClean="0"/>
              <a:t>The logo was chosen at random from the 6 entries by an Austrian child.  The winning logo was designed by an Italian pupil.  </a:t>
            </a:r>
            <a:endParaRPr lang="en-GB" dirty="0"/>
          </a:p>
        </p:txBody>
      </p:sp>
    </p:spTree>
    <p:extLst>
      <p:ext uri="{BB962C8B-B14F-4D97-AF65-F5344CB8AC3E}">
        <p14:creationId xmlns:p14="http://schemas.microsoft.com/office/powerpoint/2010/main" val="17811870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105" y="476672"/>
            <a:ext cx="8229600" cy="708688"/>
          </a:xfrm>
        </p:spPr>
        <p:txBody>
          <a:bodyPr>
            <a:noAutofit/>
          </a:bodyPr>
          <a:lstStyle/>
          <a:p>
            <a:r>
              <a:rPr lang="en-IE" sz="3200" dirty="0" smtClean="0"/>
              <a:t>We met the mayor of Sicily!</a:t>
            </a:r>
            <a:endParaRPr lang="en-IE" sz="3200" dirty="0"/>
          </a:p>
        </p:txBody>
      </p:sp>
      <p:pic>
        <p:nvPicPr>
          <p:cNvPr id="7"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956376" y="5326907"/>
            <a:ext cx="968353" cy="1293093"/>
          </a:xfrm>
          <a:prstGeom prst="rect">
            <a:avLst/>
          </a:prstGeom>
          <a:noFill/>
          <a:ln>
            <a:noFill/>
          </a:ln>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07504" y="4972563"/>
            <a:ext cx="3794847" cy="708688"/>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IE" sz="3200" dirty="0" smtClean="0"/>
              <a:t>We visited the Palace of </a:t>
            </a:r>
            <a:r>
              <a:rPr lang="en-IE" sz="3200" dirty="0" err="1" smtClean="0"/>
              <a:t>Zisa</a:t>
            </a:r>
            <a:r>
              <a:rPr lang="en-IE" sz="3200" dirty="0" smtClean="0"/>
              <a:t>, setting of their local legend!</a:t>
            </a:r>
            <a:endParaRPr lang="en-IE" sz="32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7904" y="3409886"/>
            <a:ext cx="4104456" cy="306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Displaying IMG-20141017-WA00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1208375"/>
            <a:ext cx="4248472" cy="237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33170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Crafts </a:t>
            </a:r>
            <a:endParaRPr lang="en-GB" sz="4400" dirty="0"/>
          </a:p>
        </p:txBody>
      </p:sp>
      <p:sp>
        <p:nvSpPr>
          <p:cNvPr id="3" name="Text Placeholder 2"/>
          <p:cNvSpPr>
            <a:spLocks noGrp="1"/>
          </p:cNvSpPr>
          <p:nvPr>
            <p:ph type="body" idx="1"/>
          </p:nvPr>
        </p:nvSpPr>
        <p:spPr/>
        <p:txBody>
          <a:bodyPr/>
          <a:lstStyle/>
          <a:p>
            <a:r>
              <a:rPr lang="en-GB" dirty="0" smtClean="0"/>
              <a:t>Each school shared some of their crafts with the other schools and then used those ideas to do crafts in their own schools.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10157237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Knockskeagh</a:t>
            </a:r>
            <a:r>
              <a:rPr lang="en-GB" dirty="0" smtClean="0"/>
              <a:t> National School, </a:t>
            </a:r>
            <a:r>
              <a:rPr lang="en-GB" dirty="0" err="1" smtClean="0"/>
              <a:t>Clonakilty</a:t>
            </a:r>
            <a:r>
              <a:rPr lang="en-GB" dirty="0" smtClean="0"/>
              <a:t>, Ireland</a:t>
            </a:r>
            <a:endParaRPr lang="en-GB" dirty="0"/>
          </a:p>
        </p:txBody>
      </p:sp>
      <p:pic>
        <p:nvPicPr>
          <p:cNvPr id="12"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C:\Users\KnockskeaghNS6\Pictures\pumpkin carving pattern (2).JPG"/>
          <p:cNvPicPr/>
          <p:nvPr/>
        </p:nvPicPr>
        <p:blipFill>
          <a:blip r:embed="rId4" cstate="print"/>
          <a:srcRect/>
          <a:stretch>
            <a:fillRect/>
          </a:stretch>
        </p:blipFill>
        <p:spPr bwMode="auto">
          <a:xfrm>
            <a:off x="1566055" y="3193140"/>
            <a:ext cx="1272468" cy="11521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F:\comenius crafts\Comenius 23-10-14 (20).JPG"/>
          <p:cNvPicPr/>
          <p:nvPr/>
        </p:nvPicPr>
        <p:blipFill>
          <a:blip r:embed="rId5" cstate="print"/>
          <a:srcRect/>
          <a:stretch>
            <a:fillRect/>
          </a:stretch>
        </p:blipFill>
        <p:spPr bwMode="auto">
          <a:xfrm>
            <a:off x="2426743" y="5660357"/>
            <a:ext cx="953208" cy="9659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F:\comenius crafts\Comenius 23-10-14 (26).JPG"/>
          <p:cNvPicPr/>
          <p:nvPr/>
        </p:nvPicPr>
        <p:blipFill>
          <a:blip r:embed="rId6" cstate="print"/>
          <a:srcRect/>
          <a:stretch>
            <a:fillRect/>
          </a:stretch>
        </p:blipFill>
        <p:spPr bwMode="auto">
          <a:xfrm>
            <a:off x="6611853" y="1434207"/>
            <a:ext cx="1544477" cy="1269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Content Placeholder 3" descr="F:\comenius crafts\Comenius 23-10-14 (65).JPG"/>
          <p:cNvPicPr>
            <a:picLocks noGrp="1"/>
          </p:cNvPicPr>
          <p:nvPr>
            <p:ph idx="1"/>
          </p:nvPr>
        </p:nvPicPr>
        <p:blipFill>
          <a:blip r:embed="rId7" cstate="print"/>
          <a:srcRect/>
          <a:stretch>
            <a:fillRect/>
          </a:stretch>
        </p:blipFill>
        <p:spPr bwMode="auto">
          <a:xfrm>
            <a:off x="467544" y="3627074"/>
            <a:ext cx="984437" cy="9540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F:\comenius crafts\Comenius 23-10-14 (41).JPG"/>
          <p:cNvPicPr/>
          <p:nvPr/>
        </p:nvPicPr>
        <p:blipFill>
          <a:blip r:embed="rId8" cstate="print"/>
          <a:srcRect/>
          <a:stretch>
            <a:fillRect/>
          </a:stretch>
        </p:blipFill>
        <p:spPr bwMode="auto">
          <a:xfrm>
            <a:off x="2824392" y="3898747"/>
            <a:ext cx="1064488" cy="12241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F:\comenius crafts\grandparents 041.JPG"/>
          <p:cNvPicPr/>
          <p:nvPr/>
        </p:nvPicPr>
        <p:blipFill>
          <a:blip r:embed="rId9" cstate="print"/>
          <a:srcRect/>
          <a:stretch>
            <a:fillRect/>
          </a:stretch>
        </p:blipFill>
        <p:spPr bwMode="auto">
          <a:xfrm>
            <a:off x="7520009" y="3290800"/>
            <a:ext cx="1067573" cy="13681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Content Placeholder 3" descr="F:\comenius crafts\halloween parade (45).JPG"/>
          <p:cNvPicPr>
            <a:picLocks/>
          </p:cNvPicPr>
          <p:nvPr/>
        </p:nvPicPr>
        <p:blipFill>
          <a:blip r:embed="rId10" cstate="print"/>
          <a:srcRect/>
          <a:stretch>
            <a:fillRect/>
          </a:stretch>
        </p:blipFill>
        <p:spPr bwMode="auto">
          <a:xfrm>
            <a:off x="467544" y="1958833"/>
            <a:ext cx="1128452" cy="13797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C:\Users\KnockskeaghNS6\Pictures\Juniors, 5th&amp;6th Baking Halloween (72).JPG"/>
          <p:cNvPicPr/>
          <p:nvPr/>
        </p:nvPicPr>
        <p:blipFill>
          <a:blip r:embed="rId11" cstate="print"/>
          <a:srcRect/>
          <a:stretch>
            <a:fillRect/>
          </a:stretch>
        </p:blipFill>
        <p:spPr bwMode="auto">
          <a:xfrm>
            <a:off x="3966601" y="3055048"/>
            <a:ext cx="1023950" cy="13714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C:\Users\KnockskeaghNS6\Pictures\Juniors, 5th&amp;6th Baking Halloween (74).JPG"/>
          <p:cNvPicPr/>
          <p:nvPr/>
        </p:nvPicPr>
        <p:blipFill>
          <a:blip r:embed="rId12" cstate="print"/>
          <a:srcRect/>
          <a:stretch>
            <a:fillRect/>
          </a:stretch>
        </p:blipFill>
        <p:spPr bwMode="auto">
          <a:xfrm>
            <a:off x="5298356" y="4077072"/>
            <a:ext cx="1489023" cy="9361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Content Placeholder 3" descr="C:\Users\KnockskeaghNS6\Pictures\Juniors, 5th&amp;6th Baking Halloween (78).JPG"/>
          <p:cNvPicPr>
            <a:picLocks/>
          </p:cNvPicPr>
          <p:nvPr/>
        </p:nvPicPr>
        <p:blipFill>
          <a:blip r:embed="rId13" cstate="print"/>
          <a:srcRect/>
          <a:stretch>
            <a:fillRect/>
          </a:stretch>
        </p:blipFill>
        <p:spPr bwMode="auto">
          <a:xfrm>
            <a:off x="4780427" y="1844824"/>
            <a:ext cx="1120459" cy="1197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E:\all  Halloween pictures\all halloween 2014  (110).JPG"/>
          <p:cNvPicPr/>
          <p:nvPr/>
        </p:nvPicPr>
        <p:blipFill>
          <a:blip r:embed="rId14" cstate="print"/>
          <a:srcRect/>
          <a:stretch>
            <a:fillRect/>
          </a:stretch>
        </p:blipFill>
        <p:spPr bwMode="auto">
          <a:xfrm>
            <a:off x="3772735" y="5094077"/>
            <a:ext cx="1191169" cy="9848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descr="E:\all  Halloween pictures\all halloween 2014  (119).JPG"/>
          <p:cNvPicPr/>
          <p:nvPr/>
        </p:nvPicPr>
        <p:blipFill>
          <a:blip r:embed="rId15" cstate="print"/>
          <a:srcRect/>
          <a:stretch>
            <a:fillRect/>
          </a:stretch>
        </p:blipFill>
        <p:spPr bwMode="auto">
          <a:xfrm>
            <a:off x="1428668" y="4706483"/>
            <a:ext cx="998075" cy="6937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Content Placeholder 3" descr="F:\comenius crafts\Christmas sliegh 3rd+4th 002.JPG"/>
          <p:cNvPicPr>
            <a:picLocks/>
          </p:cNvPicPr>
          <p:nvPr/>
        </p:nvPicPr>
        <p:blipFill>
          <a:blip r:embed="rId16" cstate="print"/>
          <a:srcRect/>
          <a:stretch>
            <a:fillRect/>
          </a:stretch>
        </p:blipFill>
        <p:spPr bwMode="auto">
          <a:xfrm>
            <a:off x="1907704" y="2068724"/>
            <a:ext cx="984436" cy="787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F:\comenius crafts\Comenius 23-10-14 (27).JPG"/>
          <p:cNvPicPr/>
          <p:nvPr/>
        </p:nvPicPr>
        <p:blipFill>
          <a:blip r:embed="rId17" cstate="print"/>
          <a:srcRect/>
          <a:stretch>
            <a:fillRect/>
          </a:stretch>
        </p:blipFill>
        <p:spPr bwMode="auto">
          <a:xfrm>
            <a:off x="5078603" y="5541109"/>
            <a:ext cx="1436846" cy="8074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Content Placeholder 3" descr="F:\comenius crafts\open day 21-11-2013 ballincasthy cups david santa santa 092 - Copy.JPG"/>
          <p:cNvPicPr>
            <a:picLocks/>
          </p:cNvPicPr>
          <p:nvPr/>
        </p:nvPicPr>
        <p:blipFill>
          <a:blip r:embed="rId18" cstate="print"/>
          <a:srcRect/>
          <a:stretch>
            <a:fillRect/>
          </a:stretch>
        </p:blipFill>
        <p:spPr bwMode="auto">
          <a:xfrm>
            <a:off x="6787379" y="5096096"/>
            <a:ext cx="1240675" cy="11285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descr="F:\comenius crafts\Comenius 23-10-14 (45).JPG"/>
          <p:cNvPicPr/>
          <p:nvPr/>
        </p:nvPicPr>
        <p:blipFill>
          <a:blip r:embed="rId19" cstate="print"/>
          <a:srcRect/>
          <a:stretch>
            <a:fillRect/>
          </a:stretch>
        </p:blipFill>
        <p:spPr bwMode="auto">
          <a:xfrm>
            <a:off x="3104886" y="1893894"/>
            <a:ext cx="1373690" cy="10539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descr="F:\comenius crafts\halloween 2012 369.JPG"/>
          <p:cNvPicPr/>
          <p:nvPr/>
        </p:nvPicPr>
        <p:blipFill>
          <a:blip r:embed="rId20" cstate="print"/>
          <a:srcRect/>
          <a:stretch>
            <a:fillRect/>
          </a:stretch>
        </p:blipFill>
        <p:spPr bwMode="auto">
          <a:xfrm>
            <a:off x="5846654" y="2784309"/>
            <a:ext cx="1067573" cy="9848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36726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Austrian </a:t>
            </a:r>
            <a:r>
              <a:rPr lang="de-AT" dirty="0" err="1" smtClean="0"/>
              <a:t>Handicraft</a:t>
            </a:r>
            <a:endParaRPr lang="de-AT" dirty="0"/>
          </a:p>
        </p:txBody>
      </p:sp>
      <p:sp>
        <p:nvSpPr>
          <p:cNvPr id="3" name="Inhaltsplatzhalter 2"/>
          <p:cNvSpPr>
            <a:spLocks noGrp="1"/>
          </p:cNvSpPr>
          <p:nvPr>
            <p:ph idx="1"/>
          </p:nvPr>
        </p:nvSpPr>
        <p:spPr>
          <a:xfrm>
            <a:off x="251520" y="1935480"/>
            <a:ext cx="8435280" cy="1133480"/>
          </a:xfrm>
        </p:spPr>
        <p:txBody>
          <a:bodyPr/>
          <a:lstStyle/>
          <a:p>
            <a:pPr marL="0" indent="0">
              <a:buNone/>
            </a:pPr>
            <a:r>
              <a:rPr lang="de-AT" dirty="0" smtClean="0"/>
              <a:t>It was great fun to do all the handicrafts. </a:t>
            </a:r>
            <a:r>
              <a:rPr lang="de-AT" dirty="0" err="1" smtClean="0"/>
              <a:t>Some</a:t>
            </a:r>
            <a:r>
              <a:rPr lang="de-AT" dirty="0" smtClean="0"/>
              <a:t> </a:t>
            </a:r>
            <a:r>
              <a:rPr lang="de-AT" dirty="0" err="1" smtClean="0"/>
              <a:t>very</a:t>
            </a:r>
            <a:r>
              <a:rPr lang="de-AT" dirty="0" smtClean="0"/>
              <a:t> </a:t>
            </a:r>
            <a:r>
              <a:rPr lang="de-AT" dirty="0" err="1" smtClean="0"/>
              <a:t>nice</a:t>
            </a:r>
            <a:r>
              <a:rPr lang="de-AT" dirty="0" smtClean="0"/>
              <a:t> </a:t>
            </a:r>
            <a:r>
              <a:rPr lang="de-AT" dirty="0" err="1" smtClean="0"/>
              <a:t>products</a:t>
            </a:r>
            <a:r>
              <a:rPr lang="de-AT" dirty="0" smtClean="0"/>
              <a:t> </a:t>
            </a:r>
            <a:r>
              <a:rPr lang="de-AT" dirty="0" err="1" smtClean="0"/>
              <a:t>were</a:t>
            </a:r>
            <a:r>
              <a:rPr lang="de-AT" dirty="0" smtClean="0"/>
              <a:t> </a:t>
            </a:r>
            <a:r>
              <a:rPr lang="de-AT" dirty="0" err="1" smtClean="0"/>
              <a:t>created</a:t>
            </a:r>
            <a:r>
              <a:rPr lang="de-AT" dirty="0" smtClean="0"/>
              <a:t>.</a:t>
            </a:r>
            <a:endParaRPr lang="de-AT"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093390"/>
            <a:ext cx="3419872" cy="192367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868367"/>
            <a:ext cx="2915816" cy="2186862"/>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368" y="2868367"/>
            <a:ext cx="2627784" cy="1970838"/>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2483768" y="4783700"/>
            <a:ext cx="2950464" cy="1975104"/>
          </a:xfrm>
          <a:prstGeom prst="rect">
            <a:avLst/>
          </a:prstGeom>
        </p:spPr>
      </p:pic>
    </p:spTree>
    <p:extLst>
      <p:ext uri="{BB962C8B-B14F-4D97-AF65-F5344CB8AC3E}">
        <p14:creationId xmlns:p14="http://schemas.microsoft.com/office/powerpoint/2010/main" val="8087813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Inhaltsplatzhalter 2"/>
          <p:cNvSpPr>
            <a:spLocks noGrp="1"/>
          </p:cNvSpPr>
          <p:nvPr>
            <p:ph idx="1"/>
          </p:nvPr>
        </p:nvSpPr>
        <p:spPr/>
        <p:txBody>
          <a:bodyPr/>
          <a:lstStyle/>
          <a:p>
            <a:endParaRPr lang="de-A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568952" cy="642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755576" y="1289090"/>
            <a:ext cx="6917146" cy="1015663"/>
          </a:xfrm>
          <a:prstGeom prst="rect">
            <a:avLst/>
          </a:prstGeom>
          <a:noFill/>
        </p:spPr>
        <p:txBody>
          <a:bodyPr wrap="square" rtlCol="0">
            <a:spAutoFit/>
          </a:bodyPr>
          <a:lstStyle/>
          <a:p>
            <a:r>
              <a:rPr lang="de-AT" sz="2000" dirty="0" smtClean="0"/>
              <a:t>Every week we have 2 lessons to work with our hands. We found out that there are similarities in handicrafts  between all the countries.  </a:t>
            </a:r>
            <a:endParaRPr lang="de-AT" sz="2000" dirty="0"/>
          </a:p>
        </p:txBody>
      </p:sp>
      <p:pic>
        <p:nvPicPr>
          <p:cNvPr id="6" name="Grafik 5" descr="D:\bilder\20141114_1216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781" y="2696146"/>
            <a:ext cx="2161207" cy="1352550"/>
          </a:xfrm>
          <a:prstGeom prst="rect">
            <a:avLst/>
          </a:prstGeom>
          <a:noFill/>
          <a:ln>
            <a:noFill/>
          </a:ln>
        </p:spPr>
      </p:pic>
      <p:pic>
        <p:nvPicPr>
          <p:cNvPr id="7" name="Grafik 6" descr="D:\multicoloured easter bunnie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2696146"/>
            <a:ext cx="2333252" cy="1590146"/>
          </a:xfrm>
          <a:prstGeom prst="rect">
            <a:avLst/>
          </a:prstGeom>
          <a:noFill/>
          <a:ln>
            <a:noFill/>
          </a:ln>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2707565"/>
            <a:ext cx="2236626" cy="149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descr="C:\Users\Monika\Pictures\Scheffau1314\DSC_862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321" y="4093717"/>
            <a:ext cx="1762125" cy="1178560"/>
          </a:xfrm>
          <a:prstGeom prst="rect">
            <a:avLst/>
          </a:prstGeom>
          <a:noFill/>
          <a:ln>
            <a:noFill/>
          </a:ln>
        </p:spPr>
      </p:pic>
      <p:pic>
        <p:nvPicPr>
          <p:cNvPr id="10" name="Grafik 9" descr="C:\Users\Monika\Pictures\Scheffau1314\DSC_873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73276" y="4461821"/>
            <a:ext cx="2573655" cy="1721485"/>
          </a:xfrm>
          <a:prstGeom prst="rect">
            <a:avLst/>
          </a:prstGeom>
          <a:noFill/>
          <a:ln>
            <a:noFill/>
          </a:ln>
        </p:spPr>
      </p:pic>
      <p:pic>
        <p:nvPicPr>
          <p:cNvPr id="11" name="Grafik 10" descr="I:\DCIM\101_PANA\P101009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4128" y="4286292"/>
            <a:ext cx="2176418" cy="1803801"/>
          </a:xfrm>
          <a:prstGeom prst="rect">
            <a:avLst/>
          </a:prstGeom>
          <a:noFill/>
          <a:ln>
            <a:noFill/>
          </a:ln>
        </p:spPr>
      </p:pic>
    </p:spTree>
    <p:extLst>
      <p:ext uri="{BB962C8B-B14F-4D97-AF65-F5344CB8AC3E}">
        <p14:creationId xmlns:p14="http://schemas.microsoft.com/office/powerpoint/2010/main" val="12995175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184"/>
            <a:ext cx="8671528" cy="650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971600" y="1556792"/>
            <a:ext cx="7699928" cy="646331"/>
          </a:xfrm>
          <a:prstGeom prst="rect">
            <a:avLst/>
          </a:prstGeom>
          <a:noFill/>
        </p:spPr>
        <p:txBody>
          <a:bodyPr wrap="none" rtlCol="0">
            <a:spAutoFit/>
          </a:bodyPr>
          <a:lstStyle/>
          <a:p>
            <a:r>
              <a:rPr lang="de-AT" dirty="0" smtClean="0"/>
              <a:t>We also worked on paintings and drawings. </a:t>
            </a:r>
            <a:r>
              <a:rPr lang="de-AT" dirty="0" err="1"/>
              <a:t>S</a:t>
            </a:r>
            <a:r>
              <a:rPr lang="de-AT" dirty="0" err="1" smtClean="0"/>
              <a:t>ome</a:t>
            </a:r>
            <a:r>
              <a:rPr lang="de-AT" dirty="0" smtClean="0"/>
              <a:t> </a:t>
            </a:r>
            <a:r>
              <a:rPr lang="de-AT" dirty="0" err="1" smtClean="0"/>
              <a:t>very</a:t>
            </a:r>
            <a:r>
              <a:rPr lang="de-AT" dirty="0" smtClean="0"/>
              <a:t> </a:t>
            </a:r>
            <a:r>
              <a:rPr lang="de-AT" dirty="0" err="1" smtClean="0"/>
              <a:t>creative</a:t>
            </a:r>
            <a:r>
              <a:rPr lang="de-AT" dirty="0" smtClean="0"/>
              <a:t> </a:t>
            </a:r>
            <a:r>
              <a:rPr lang="de-AT" dirty="0" err="1" smtClean="0"/>
              <a:t>works</a:t>
            </a:r>
            <a:r>
              <a:rPr lang="de-AT" dirty="0" smtClean="0"/>
              <a:t> </a:t>
            </a:r>
            <a:r>
              <a:rPr lang="de-AT" dirty="0" err="1" smtClean="0"/>
              <a:t>came</a:t>
            </a:r>
            <a:r>
              <a:rPr lang="de-AT" dirty="0" smtClean="0"/>
              <a:t> out.</a:t>
            </a:r>
          </a:p>
          <a:p>
            <a:r>
              <a:rPr lang="de-AT" dirty="0" smtClean="0"/>
              <a:t> </a:t>
            </a:r>
            <a:endParaRPr lang="de-AT" dirty="0"/>
          </a:p>
        </p:txBody>
      </p:sp>
      <p:pic>
        <p:nvPicPr>
          <p:cNvPr id="6" name="Grafik 5" descr="D:\CAM005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839" y="2240445"/>
            <a:ext cx="2448272" cy="1824409"/>
          </a:xfrm>
          <a:prstGeom prst="rect">
            <a:avLst/>
          </a:prstGeom>
          <a:noFill/>
          <a:ln>
            <a:noFill/>
          </a:ln>
        </p:spPr>
      </p:pic>
      <p:pic>
        <p:nvPicPr>
          <p:cNvPr id="8" name="Grafik 7" descr="D:\CAM005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2240445"/>
            <a:ext cx="2349500" cy="1762125"/>
          </a:xfrm>
          <a:prstGeom prst="rect">
            <a:avLst/>
          </a:prstGeom>
          <a:noFill/>
          <a:ln>
            <a:noFill/>
          </a:ln>
        </p:spPr>
      </p:pic>
      <p:pic>
        <p:nvPicPr>
          <p:cNvPr id="9" name="Grafik 8" descr="D:\CAM0054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740" y="2238549"/>
            <a:ext cx="2117725" cy="1764021"/>
          </a:xfrm>
          <a:prstGeom prst="rect">
            <a:avLst/>
          </a:prstGeom>
          <a:noFill/>
          <a:ln>
            <a:noFill/>
          </a:ln>
        </p:spPr>
      </p:pic>
      <p:pic>
        <p:nvPicPr>
          <p:cNvPr id="10" name="Grafik 9" descr="D:\Collage Marcel Hirscher.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839" y="4138859"/>
            <a:ext cx="1423666" cy="1777330"/>
          </a:xfrm>
          <a:prstGeom prst="rect">
            <a:avLst/>
          </a:prstGeom>
          <a:noFill/>
          <a:ln>
            <a:noFill/>
          </a:ln>
        </p:spPr>
      </p:pic>
      <p:pic>
        <p:nvPicPr>
          <p:cNvPr id="11" name="Grafik 10" descr="D:\Colouring with leaves under the paper.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6752723" y="4183574"/>
            <a:ext cx="2016125" cy="1511935"/>
          </a:xfrm>
          <a:prstGeom prst="rect">
            <a:avLst/>
          </a:prstGeom>
          <a:noFill/>
          <a:ln>
            <a:noFill/>
          </a:ln>
        </p:spPr>
      </p:pic>
      <p:pic>
        <p:nvPicPr>
          <p:cNvPr id="12" name="Grafik 11" descr="D:\Funny Collage.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040" y="4002570"/>
            <a:ext cx="2057400" cy="1777330"/>
          </a:xfrm>
          <a:prstGeom prst="rect">
            <a:avLst/>
          </a:prstGeom>
          <a:noFill/>
          <a:ln>
            <a:noFill/>
          </a:ln>
        </p:spPr>
      </p:pic>
      <p:pic>
        <p:nvPicPr>
          <p:cNvPr id="4099" name="Picture 3" descr="C:\Users\Monika\Pictures\Scheffau okt-dez2014\DSC_0038.JPG"/>
          <p:cNvPicPr>
            <a:picLocks noGrp="1" noChangeAspect="1" noChangeArrowheads="1"/>
          </p:cNvPicPr>
          <p:nvPr>
            <p:ph idx="1"/>
          </p:nvPr>
        </p:nvPicPr>
        <p:blipFill>
          <a:blip r:embed="rId9" cstate="print">
            <a:extLst>
              <a:ext uri="{28A0092B-C50C-407E-A947-70E740481C1C}">
                <a14:useLocalDpi xmlns:a14="http://schemas.microsoft.com/office/drawing/2010/main" val="0"/>
              </a:ext>
            </a:extLst>
          </a:blip>
          <a:srcRect/>
          <a:stretch>
            <a:fillRect/>
          </a:stretch>
        </p:blipFill>
        <p:spPr bwMode="auto">
          <a:xfrm>
            <a:off x="2372230" y="4083199"/>
            <a:ext cx="2559810" cy="171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323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Finnish</a:t>
            </a:r>
            <a:r>
              <a:rPr lang="fi-FI" dirty="0" smtClean="0"/>
              <a:t> </a:t>
            </a:r>
            <a:r>
              <a:rPr lang="fi-FI" dirty="0" err="1" smtClean="0"/>
              <a:t>crafts</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234915">
            <a:off x="613240" y="1967477"/>
            <a:ext cx="1794684" cy="1346013"/>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501008"/>
            <a:ext cx="1634653" cy="1225990"/>
          </a:xfrm>
          <a:prstGeom prst="rect">
            <a:avLst/>
          </a:prstGeom>
        </p:spPr>
      </p:pic>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3081">
            <a:off x="2506304" y="3148230"/>
            <a:ext cx="2352676" cy="1764507"/>
          </a:xfrm>
          <a:prstGeom prst="rect">
            <a:avLst/>
          </a:prstGeom>
        </p:spPr>
      </p:pic>
      <p:sp>
        <p:nvSpPr>
          <p:cNvPr id="7" name="Tekstiruutu 6"/>
          <p:cNvSpPr txBox="1"/>
          <p:nvPr/>
        </p:nvSpPr>
        <p:spPr>
          <a:xfrm>
            <a:off x="755576" y="4921736"/>
            <a:ext cx="4755818" cy="923330"/>
          </a:xfrm>
          <a:prstGeom prst="rect">
            <a:avLst/>
          </a:prstGeom>
          <a:noFill/>
        </p:spPr>
        <p:txBody>
          <a:bodyPr wrap="square" rtlCol="0">
            <a:spAutoFit/>
          </a:bodyPr>
          <a:lstStyle/>
          <a:p>
            <a:r>
              <a:rPr lang="fi-FI" dirty="0" smtClean="0"/>
              <a:t>We made towels, winter scenery, owls, Halloween pumpkins and horses in our crafts lessons.</a:t>
            </a:r>
            <a:endParaRPr lang="fi-FI" dirty="0"/>
          </a:p>
        </p:txBody>
      </p:sp>
      <p:pic>
        <p:nvPicPr>
          <p:cNvPr id="8" name="Immagine 1" descr="C:\Users\anna\AppData\Local\Temp\Logo 1-1.jpg"/>
          <p:cNvPicPr>
            <a:picLocks noChangeAspect="1"/>
          </p:cNvPicPr>
          <p:nvPr/>
        </p:nvPicPr>
        <p:blipFill rotWithShape="1">
          <a:blip r:embed="rId5" cstate="print">
            <a:extLst>
              <a:ext uri="{28A0092B-C50C-407E-A947-70E740481C1C}">
                <a14:useLocalDpi xmlns:a14="http://schemas.microsoft.com/office/drawing/2010/main" val="0"/>
              </a:ext>
            </a:extLst>
          </a:blip>
          <a:srcRect l="11557" r="8670"/>
          <a:stretch/>
        </p:blipFill>
        <p:spPr bwMode="auto">
          <a:xfrm>
            <a:off x="8175647" y="5564907"/>
            <a:ext cx="968353" cy="1293093"/>
          </a:xfrm>
          <a:prstGeom prst="rect">
            <a:avLst/>
          </a:prstGeom>
          <a:noFill/>
          <a:ln>
            <a:noFill/>
          </a:ln>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Comenius_loppuraportti 0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1821209"/>
            <a:ext cx="1718505" cy="128899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Comenius_loppuraportti 0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8297" y="2060848"/>
            <a:ext cx="1602378" cy="12018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Comenius valokuvat\Naamarit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5980813" y="3254950"/>
            <a:ext cx="1877247" cy="14079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Comenius naamari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221999" y="2056942"/>
            <a:ext cx="1885864" cy="1414398"/>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p:cNvSpPr txBox="1"/>
          <p:nvPr/>
        </p:nvSpPr>
        <p:spPr>
          <a:xfrm>
            <a:off x="7164288" y="4897542"/>
            <a:ext cx="1495535" cy="923330"/>
          </a:xfrm>
          <a:prstGeom prst="rect">
            <a:avLst/>
          </a:prstGeom>
          <a:noFill/>
        </p:spPr>
        <p:txBody>
          <a:bodyPr wrap="square" rtlCol="0">
            <a:spAutoFit/>
          </a:bodyPr>
          <a:lstStyle/>
          <a:p>
            <a:r>
              <a:rPr lang="fi-FI" dirty="0" err="1" smtClean="0"/>
              <a:t>Masks</a:t>
            </a:r>
            <a:r>
              <a:rPr lang="fi-FI" dirty="0" smtClean="0"/>
              <a:t> </a:t>
            </a:r>
            <a:r>
              <a:rPr lang="fi-FI" dirty="0" err="1" smtClean="0"/>
              <a:t>from</a:t>
            </a:r>
            <a:r>
              <a:rPr lang="fi-FI" dirty="0" smtClean="0"/>
              <a:t> </a:t>
            </a:r>
            <a:r>
              <a:rPr lang="fi-FI" dirty="0" err="1" smtClean="0"/>
              <a:t>Austrian</a:t>
            </a:r>
            <a:r>
              <a:rPr lang="fi-FI" dirty="0" smtClean="0"/>
              <a:t> </a:t>
            </a:r>
            <a:r>
              <a:rPr lang="fi-FI" dirty="0" err="1" smtClean="0"/>
              <a:t>crafts</a:t>
            </a:r>
            <a:endParaRPr lang="fi-FI" dirty="0"/>
          </a:p>
        </p:txBody>
      </p:sp>
    </p:spTree>
    <p:extLst>
      <p:ext uri="{BB962C8B-B14F-4D97-AF65-F5344CB8AC3E}">
        <p14:creationId xmlns:p14="http://schemas.microsoft.com/office/powerpoint/2010/main" val="29136660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8680"/>
            <a:ext cx="8229600" cy="792088"/>
          </a:xfrm>
        </p:spPr>
        <p:txBody>
          <a:bodyPr>
            <a:normAutofit fontScale="90000"/>
          </a:bodyPr>
          <a:lstStyle/>
          <a:p>
            <a:pPr algn="ctr"/>
            <a:r>
              <a:rPr lang="en-GB" dirty="0" smtClean="0"/>
              <a:t>Gamlingay First School</a:t>
            </a:r>
            <a:r>
              <a:rPr lang="en-GB" dirty="0"/>
              <a:t> </a:t>
            </a:r>
            <a:r>
              <a:rPr lang="en-GB" dirty="0" smtClean="0"/>
              <a:t>Crafts </a:t>
            </a:r>
            <a:endParaRPr lang="en-GB" dirty="0"/>
          </a:p>
        </p:txBody>
      </p:sp>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English recipes and craft - Microsoft Word"/>
          <p:cNvPicPr>
            <a:picLocks noChangeAspect="1"/>
          </p:cNvPicPr>
          <p:nvPr/>
        </p:nvPicPr>
        <p:blipFill rotWithShape="1">
          <a:blip r:embed="rId4">
            <a:extLst>
              <a:ext uri="{28A0092B-C50C-407E-A947-70E740481C1C}">
                <a14:useLocalDpi xmlns:a14="http://schemas.microsoft.com/office/drawing/2010/main" val="0"/>
              </a:ext>
            </a:extLst>
          </a:blip>
          <a:srcRect l="50938" t="10699" r="14479" b="9951"/>
          <a:stretch/>
        </p:blipFill>
        <p:spPr>
          <a:xfrm>
            <a:off x="183474" y="1429519"/>
            <a:ext cx="3520819" cy="4303737"/>
          </a:xfrm>
          <a:prstGeom prst="rect">
            <a:avLst/>
          </a:prstGeom>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7318" y="1476732"/>
            <a:ext cx="2805890" cy="210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08" r="9550"/>
          <a:stretch/>
        </p:blipFill>
        <p:spPr bwMode="auto">
          <a:xfrm>
            <a:off x="3933970" y="3645024"/>
            <a:ext cx="3112585" cy="276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6351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p:cNvSpPr txBox="1"/>
          <p:nvPr/>
        </p:nvSpPr>
        <p:spPr>
          <a:xfrm>
            <a:off x="2627784" y="0"/>
            <a:ext cx="3873176" cy="461665"/>
          </a:xfrm>
          <a:prstGeom prst="rect">
            <a:avLst/>
          </a:prstGeom>
          <a:noFill/>
        </p:spPr>
        <p:txBody>
          <a:bodyPr wrap="none" rtlCol="0">
            <a:spAutoFit/>
          </a:bodyPr>
          <a:lstStyle/>
          <a:p>
            <a:r>
              <a:rPr lang="fr-FR" sz="2400" b="1" dirty="0" err="1" smtClean="0">
                <a:solidFill>
                  <a:schemeClr val="accent6">
                    <a:lumMod val="75000"/>
                  </a:schemeClr>
                </a:solidFill>
              </a:rPr>
              <a:t>Crafts</a:t>
            </a:r>
            <a:r>
              <a:rPr lang="fr-FR" sz="2400" b="1" dirty="0" smtClean="0">
                <a:solidFill>
                  <a:schemeClr val="accent6">
                    <a:lumMod val="75000"/>
                  </a:schemeClr>
                </a:solidFill>
              </a:rPr>
              <a:t>  </a:t>
            </a:r>
            <a:r>
              <a:rPr lang="fr-FR" sz="2400" b="1" dirty="0" err="1" smtClean="0">
                <a:solidFill>
                  <a:schemeClr val="accent6">
                    <a:lumMod val="75000"/>
                  </a:schemeClr>
                </a:solidFill>
              </a:rPr>
              <a:t>that</a:t>
            </a:r>
            <a:r>
              <a:rPr lang="fr-FR" sz="2400" b="1" dirty="0" smtClean="0">
                <a:solidFill>
                  <a:schemeClr val="accent6">
                    <a:lumMod val="75000"/>
                  </a:schemeClr>
                </a:solidFill>
              </a:rPr>
              <a:t> France </a:t>
            </a:r>
            <a:r>
              <a:rPr lang="fr-FR" sz="2400" b="1" dirty="0" err="1" smtClean="0">
                <a:solidFill>
                  <a:schemeClr val="accent6">
                    <a:lumMod val="75000"/>
                  </a:schemeClr>
                </a:solidFill>
              </a:rPr>
              <a:t>shared</a:t>
            </a:r>
            <a:endParaRPr lang="fr-FR" sz="2400" b="1" dirty="0">
              <a:solidFill>
                <a:schemeClr val="accent6">
                  <a:lumMod val="75000"/>
                </a:schemeClr>
              </a:solidFill>
            </a:endParaRPr>
          </a:p>
        </p:txBody>
      </p:sp>
      <p:pic>
        <p:nvPicPr>
          <p:cNvPr id="8" name="Image 6" descr="boules.bmp"/>
          <p:cNvPicPr>
            <a:picLocks noChangeAspect="1"/>
          </p:cNvPicPr>
          <p:nvPr/>
        </p:nvPicPr>
        <p:blipFill>
          <a:blip r:embed="rId2" cstate="print"/>
          <a:stretch>
            <a:fillRect/>
          </a:stretch>
        </p:blipFill>
        <p:spPr>
          <a:xfrm>
            <a:off x="1475656" y="2132856"/>
            <a:ext cx="1440000" cy="1440000"/>
          </a:xfrm>
          <a:prstGeom prst="rect">
            <a:avLst/>
          </a:prstGeom>
        </p:spPr>
      </p:pic>
      <p:pic>
        <p:nvPicPr>
          <p:cNvPr id="9" name="Image 8" descr="crochet.bmp"/>
          <p:cNvPicPr>
            <a:picLocks noChangeAspect="1"/>
          </p:cNvPicPr>
          <p:nvPr/>
        </p:nvPicPr>
        <p:blipFill>
          <a:blip r:embed="rId3" cstate="print"/>
          <a:stretch>
            <a:fillRect/>
          </a:stretch>
        </p:blipFill>
        <p:spPr>
          <a:xfrm>
            <a:off x="3059832" y="2132856"/>
            <a:ext cx="1440000" cy="1440000"/>
          </a:xfrm>
          <a:prstGeom prst="rect">
            <a:avLst/>
          </a:prstGeom>
        </p:spPr>
      </p:pic>
      <p:pic>
        <p:nvPicPr>
          <p:cNvPr id="10" name="Image 10" descr="IMG_0080.jpg"/>
          <p:cNvPicPr>
            <a:picLocks noChangeAspect="1"/>
          </p:cNvPicPr>
          <p:nvPr/>
        </p:nvPicPr>
        <p:blipFill>
          <a:blip r:embed="rId4" cstate="print"/>
          <a:stretch>
            <a:fillRect/>
          </a:stretch>
        </p:blipFill>
        <p:spPr>
          <a:xfrm>
            <a:off x="6804248" y="5418000"/>
            <a:ext cx="1920000" cy="1440000"/>
          </a:xfrm>
          <a:prstGeom prst="rect">
            <a:avLst/>
          </a:prstGeom>
        </p:spPr>
      </p:pic>
      <p:pic>
        <p:nvPicPr>
          <p:cNvPr id="11" name="Image 12" descr="IMG_0096.JPG"/>
          <p:cNvPicPr>
            <a:picLocks noChangeAspect="1"/>
          </p:cNvPicPr>
          <p:nvPr/>
        </p:nvPicPr>
        <p:blipFill>
          <a:blip r:embed="rId5" cstate="print"/>
          <a:stretch>
            <a:fillRect/>
          </a:stretch>
        </p:blipFill>
        <p:spPr>
          <a:xfrm>
            <a:off x="4716016" y="5418000"/>
            <a:ext cx="1920000" cy="1440000"/>
          </a:xfrm>
          <a:prstGeom prst="rect">
            <a:avLst/>
          </a:prstGeom>
        </p:spPr>
      </p:pic>
      <p:pic>
        <p:nvPicPr>
          <p:cNvPr id="12" name="Image 13" descr="IMG_0245.JPG"/>
          <p:cNvPicPr>
            <a:picLocks noChangeAspect="1"/>
          </p:cNvPicPr>
          <p:nvPr/>
        </p:nvPicPr>
        <p:blipFill>
          <a:blip r:embed="rId6" cstate="print"/>
          <a:stretch>
            <a:fillRect/>
          </a:stretch>
        </p:blipFill>
        <p:spPr>
          <a:xfrm>
            <a:off x="2771800" y="476672"/>
            <a:ext cx="1080000" cy="1440000"/>
          </a:xfrm>
          <a:prstGeom prst="rect">
            <a:avLst/>
          </a:prstGeom>
        </p:spPr>
      </p:pic>
      <p:pic>
        <p:nvPicPr>
          <p:cNvPr id="13" name="Image 14" descr="IMG_0246.JPG"/>
          <p:cNvPicPr>
            <a:picLocks noChangeAspect="1"/>
          </p:cNvPicPr>
          <p:nvPr/>
        </p:nvPicPr>
        <p:blipFill>
          <a:blip r:embed="rId7" cstate="print"/>
          <a:stretch>
            <a:fillRect/>
          </a:stretch>
        </p:blipFill>
        <p:spPr>
          <a:xfrm>
            <a:off x="3995936" y="476672"/>
            <a:ext cx="1080000" cy="1440000"/>
          </a:xfrm>
          <a:prstGeom prst="rect">
            <a:avLst/>
          </a:prstGeom>
        </p:spPr>
      </p:pic>
      <p:pic>
        <p:nvPicPr>
          <p:cNvPr id="14" name="Image 16" descr="IMG_0277.jpg"/>
          <p:cNvPicPr>
            <a:picLocks noChangeAspect="1"/>
          </p:cNvPicPr>
          <p:nvPr/>
        </p:nvPicPr>
        <p:blipFill>
          <a:blip r:embed="rId8" cstate="print"/>
          <a:stretch>
            <a:fillRect/>
          </a:stretch>
        </p:blipFill>
        <p:spPr>
          <a:xfrm>
            <a:off x="251520" y="2132856"/>
            <a:ext cx="1080000" cy="1440000"/>
          </a:xfrm>
          <a:prstGeom prst="rect">
            <a:avLst/>
          </a:prstGeom>
        </p:spPr>
      </p:pic>
      <p:pic>
        <p:nvPicPr>
          <p:cNvPr id="15" name="Image 17" descr="IMG_0278.JPG"/>
          <p:cNvPicPr>
            <a:picLocks noChangeAspect="1"/>
          </p:cNvPicPr>
          <p:nvPr/>
        </p:nvPicPr>
        <p:blipFill>
          <a:blip r:embed="rId9" cstate="print"/>
          <a:stretch>
            <a:fillRect/>
          </a:stretch>
        </p:blipFill>
        <p:spPr>
          <a:xfrm>
            <a:off x="6444208" y="476672"/>
            <a:ext cx="1920000" cy="1440000"/>
          </a:xfrm>
          <a:prstGeom prst="rect">
            <a:avLst/>
          </a:prstGeom>
        </p:spPr>
      </p:pic>
      <p:pic>
        <p:nvPicPr>
          <p:cNvPr id="16" name="Image 18" descr="IMG_0283.JPG"/>
          <p:cNvPicPr>
            <a:picLocks noChangeAspect="1"/>
          </p:cNvPicPr>
          <p:nvPr/>
        </p:nvPicPr>
        <p:blipFill>
          <a:blip r:embed="rId10" cstate="print"/>
          <a:stretch>
            <a:fillRect/>
          </a:stretch>
        </p:blipFill>
        <p:spPr>
          <a:xfrm>
            <a:off x="5220072" y="476672"/>
            <a:ext cx="1080000" cy="1440000"/>
          </a:xfrm>
          <a:prstGeom prst="rect">
            <a:avLst/>
          </a:prstGeom>
        </p:spPr>
      </p:pic>
      <p:pic>
        <p:nvPicPr>
          <p:cNvPr id="17" name="Image 25" descr="IMG_0962.JPG"/>
          <p:cNvPicPr>
            <a:picLocks noChangeAspect="1"/>
          </p:cNvPicPr>
          <p:nvPr/>
        </p:nvPicPr>
        <p:blipFill>
          <a:blip r:embed="rId11" cstate="print"/>
          <a:stretch>
            <a:fillRect/>
          </a:stretch>
        </p:blipFill>
        <p:spPr>
          <a:xfrm>
            <a:off x="2339752" y="3789040"/>
            <a:ext cx="1080000" cy="1440000"/>
          </a:xfrm>
          <a:prstGeom prst="rect">
            <a:avLst/>
          </a:prstGeom>
        </p:spPr>
      </p:pic>
      <p:pic>
        <p:nvPicPr>
          <p:cNvPr id="18" name="Image 29" descr="IMG_0991.JPG"/>
          <p:cNvPicPr>
            <a:picLocks noChangeAspect="1"/>
          </p:cNvPicPr>
          <p:nvPr/>
        </p:nvPicPr>
        <p:blipFill>
          <a:blip r:embed="rId12" cstate="print"/>
          <a:stretch>
            <a:fillRect/>
          </a:stretch>
        </p:blipFill>
        <p:spPr>
          <a:xfrm>
            <a:off x="467544" y="5418000"/>
            <a:ext cx="1920000" cy="1440000"/>
          </a:xfrm>
          <a:prstGeom prst="rect">
            <a:avLst/>
          </a:prstGeom>
        </p:spPr>
      </p:pic>
      <p:pic>
        <p:nvPicPr>
          <p:cNvPr id="19" name="Image 30" descr="IMG_2176.JPG"/>
          <p:cNvPicPr>
            <a:picLocks noChangeAspect="1"/>
          </p:cNvPicPr>
          <p:nvPr/>
        </p:nvPicPr>
        <p:blipFill>
          <a:blip r:embed="rId13" cstate="print"/>
          <a:srcRect r="39993"/>
          <a:stretch>
            <a:fillRect/>
          </a:stretch>
        </p:blipFill>
        <p:spPr>
          <a:xfrm>
            <a:off x="7740352" y="3789040"/>
            <a:ext cx="1152128" cy="1440000"/>
          </a:xfrm>
          <a:prstGeom prst="rect">
            <a:avLst/>
          </a:prstGeom>
        </p:spPr>
      </p:pic>
      <p:pic>
        <p:nvPicPr>
          <p:cNvPr id="20" name="Image 33" descr="IMG_2183.JPG"/>
          <p:cNvPicPr>
            <a:picLocks noChangeAspect="1"/>
          </p:cNvPicPr>
          <p:nvPr/>
        </p:nvPicPr>
        <p:blipFill>
          <a:blip r:embed="rId14" cstate="print"/>
          <a:stretch>
            <a:fillRect/>
          </a:stretch>
        </p:blipFill>
        <p:spPr>
          <a:xfrm>
            <a:off x="3563888" y="3789040"/>
            <a:ext cx="1920000" cy="1440000"/>
          </a:xfrm>
          <a:prstGeom prst="rect">
            <a:avLst/>
          </a:prstGeom>
        </p:spPr>
      </p:pic>
      <p:pic>
        <p:nvPicPr>
          <p:cNvPr id="21" name="Image 34" descr="IMG_2184.JPG"/>
          <p:cNvPicPr>
            <a:picLocks noChangeAspect="1"/>
          </p:cNvPicPr>
          <p:nvPr/>
        </p:nvPicPr>
        <p:blipFill>
          <a:blip r:embed="rId15" cstate="print"/>
          <a:stretch>
            <a:fillRect/>
          </a:stretch>
        </p:blipFill>
        <p:spPr>
          <a:xfrm>
            <a:off x="2555776" y="5418000"/>
            <a:ext cx="1920000" cy="1440000"/>
          </a:xfrm>
          <a:prstGeom prst="rect">
            <a:avLst/>
          </a:prstGeom>
        </p:spPr>
      </p:pic>
      <p:pic>
        <p:nvPicPr>
          <p:cNvPr id="22" name="Image 35" descr="IMG_2190.JPG"/>
          <p:cNvPicPr>
            <a:picLocks noChangeAspect="1"/>
          </p:cNvPicPr>
          <p:nvPr/>
        </p:nvPicPr>
        <p:blipFill>
          <a:blip r:embed="rId16" cstate="print"/>
          <a:stretch>
            <a:fillRect/>
          </a:stretch>
        </p:blipFill>
        <p:spPr>
          <a:xfrm>
            <a:off x="251520" y="3789040"/>
            <a:ext cx="1920000" cy="1440000"/>
          </a:xfrm>
          <a:prstGeom prst="rect">
            <a:avLst/>
          </a:prstGeom>
        </p:spPr>
      </p:pic>
      <p:pic>
        <p:nvPicPr>
          <p:cNvPr id="23" name="Image 40" descr="P1060482.JPG"/>
          <p:cNvPicPr>
            <a:picLocks noChangeAspect="1"/>
          </p:cNvPicPr>
          <p:nvPr/>
        </p:nvPicPr>
        <p:blipFill>
          <a:blip r:embed="rId17" cstate="print"/>
          <a:stretch>
            <a:fillRect/>
          </a:stretch>
        </p:blipFill>
        <p:spPr>
          <a:xfrm>
            <a:off x="4644008" y="2132856"/>
            <a:ext cx="1920000" cy="1440000"/>
          </a:xfrm>
          <a:prstGeom prst="rect">
            <a:avLst/>
          </a:prstGeom>
        </p:spPr>
      </p:pic>
      <p:pic>
        <p:nvPicPr>
          <p:cNvPr id="24" name="Image 41" descr="P1060632.jpg"/>
          <p:cNvPicPr>
            <a:picLocks noChangeAspect="1"/>
          </p:cNvPicPr>
          <p:nvPr/>
        </p:nvPicPr>
        <p:blipFill>
          <a:blip r:embed="rId18" cstate="print"/>
          <a:stretch>
            <a:fillRect/>
          </a:stretch>
        </p:blipFill>
        <p:spPr>
          <a:xfrm>
            <a:off x="6732240" y="2132856"/>
            <a:ext cx="1920000" cy="1440000"/>
          </a:xfrm>
          <a:prstGeom prst="rect">
            <a:avLst/>
          </a:prstGeom>
        </p:spPr>
      </p:pic>
      <p:pic>
        <p:nvPicPr>
          <p:cNvPr id="25" name="Image 42" descr="IMG_2342.jpg"/>
          <p:cNvPicPr>
            <a:picLocks noChangeAspect="1"/>
          </p:cNvPicPr>
          <p:nvPr/>
        </p:nvPicPr>
        <p:blipFill>
          <a:blip r:embed="rId19" cstate="print"/>
          <a:stretch>
            <a:fillRect/>
          </a:stretch>
        </p:blipFill>
        <p:spPr>
          <a:xfrm>
            <a:off x="677584" y="470688"/>
            <a:ext cx="1920000" cy="1440000"/>
          </a:xfrm>
          <a:prstGeom prst="rect">
            <a:avLst/>
          </a:prstGeom>
        </p:spPr>
      </p:pic>
      <p:pic>
        <p:nvPicPr>
          <p:cNvPr id="26" name="Image 43" descr="IMG_2344.jpg"/>
          <p:cNvPicPr>
            <a:picLocks noChangeAspect="1"/>
          </p:cNvPicPr>
          <p:nvPr/>
        </p:nvPicPr>
        <p:blipFill>
          <a:blip r:embed="rId20" cstate="print"/>
          <a:stretch>
            <a:fillRect/>
          </a:stretch>
        </p:blipFill>
        <p:spPr>
          <a:xfrm>
            <a:off x="5652120" y="3789040"/>
            <a:ext cx="1920000" cy="1440000"/>
          </a:xfrm>
          <a:prstGeom prst="rect">
            <a:avLst/>
          </a:prstGeom>
        </p:spPr>
      </p:pic>
      <p:pic>
        <p:nvPicPr>
          <p:cNvPr id="5" name="Immagine 1" descr="C:\Users\anna\AppData\Local\Temp\Logo 1-1.jpg"/>
          <p:cNvPicPr>
            <a:picLocks noChangeAspect="1"/>
          </p:cNvPicPr>
          <p:nvPr/>
        </p:nvPicPr>
        <p:blipFill rotWithShape="1">
          <a:blip r:embed="rId21"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6433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defRPr/>
            </a:pPr>
            <a:r>
              <a:rPr lang="en-GB" dirty="0" smtClean="0"/>
              <a:t/>
            </a:r>
            <a:br>
              <a:rPr lang="en-GB" dirty="0" smtClean="0"/>
            </a:br>
            <a:r>
              <a:rPr lang="en-GB" dirty="0" smtClean="0"/>
              <a:t>I.C.S ‘Lombardo </a:t>
            </a:r>
            <a:r>
              <a:rPr lang="en-GB" dirty="0" err="1" smtClean="0"/>
              <a:t>Radice</a:t>
            </a:r>
            <a:r>
              <a:rPr lang="en-GB" dirty="0" smtClean="0"/>
              <a:t>’ </a:t>
            </a:r>
            <a:r>
              <a:rPr lang="en-GB" dirty="0"/>
              <a:t/>
            </a:r>
            <a:br>
              <a:rPr lang="en-GB" dirty="0"/>
            </a:br>
            <a:r>
              <a:rPr lang="en-GB" dirty="0" smtClean="0"/>
              <a:t>Italy</a:t>
            </a:r>
            <a:endParaRPr lang="en-GB" dirty="0"/>
          </a:p>
        </p:txBody>
      </p:sp>
      <p:sp>
        <p:nvSpPr>
          <p:cNvPr id="13314" name="Segnaposto contenuto 7"/>
          <p:cNvSpPr>
            <a:spLocks noGrp="1"/>
          </p:cNvSpPr>
          <p:nvPr>
            <p:ph idx="1"/>
          </p:nvPr>
        </p:nvSpPr>
        <p:spPr>
          <a:xfrm>
            <a:off x="457200" y="1989138"/>
            <a:ext cx="8229600" cy="4335462"/>
          </a:xfrm>
        </p:spPr>
        <p:txBody>
          <a:bodyPr/>
          <a:lstStyle/>
          <a:p>
            <a:pPr marL="0" indent="0">
              <a:buNone/>
            </a:pPr>
            <a:r>
              <a:rPr lang="it-IT" dirty="0" smtClean="0"/>
              <a:t>Crafts</a:t>
            </a:r>
          </a:p>
          <a:p>
            <a:pPr>
              <a:buFont typeface="Wingdings 2" pitchFamily="18" charset="2"/>
              <a:buNone/>
            </a:pPr>
            <a:endParaRPr lang="it-IT" dirty="0" smtClean="0"/>
          </a:p>
        </p:txBody>
      </p:sp>
      <p:pic>
        <p:nvPicPr>
          <p:cNvPr id="13315" name="Immagine 1" descr="C:\Users\anna\AppData\Local\Temp\Logo 1-1.jpg"/>
          <p:cNvPicPr>
            <a:picLocks noChangeAspect="1"/>
          </p:cNvPicPr>
          <p:nvPr/>
        </p:nvPicPr>
        <p:blipFill>
          <a:blip r:embed="rId2"/>
          <a:srcRect l="11557" r="8670"/>
          <a:stretch>
            <a:fillRect/>
          </a:stretch>
        </p:blipFill>
        <p:spPr bwMode="auto">
          <a:xfrm>
            <a:off x="8156575" y="5564188"/>
            <a:ext cx="968375" cy="1293812"/>
          </a:xfrm>
          <a:prstGeom prst="rect">
            <a:avLst/>
          </a:prstGeom>
          <a:noFill/>
          <a:ln w="9525">
            <a:noFill/>
            <a:miter lim="800000"/>
            <a:headEnd/>
            <a:tailEnd/>
          </a:ln>
        </p:spPr>
      </p:pic>
      <p:pic>
        <p:nvPicPr>
          <p:cNvPr id="13316" name="Picture 2"/>
          <p:cNvPicPr>
            <a:picLocks noChangeAspect="1" noChangeArrowheads="1"/>
          </p:cNvPicPr>
          <p:nvPr/>
        </p:nvPicPr>
        <p:blipFill>
          <a:blip r:embed="rId3"/>
          <a:srcRect/>
          <a:stretch>
            <a:fillRect/>
          </a:stretch>
        </p:blipFill>
        <p:spPr bwMode="auto">
          <a:xfrm>
            <a:off x="179388" y="5949950"/>
            <a:ext cx="1135062" cy="755650"/>
          </a:xfrm>
          <a:prstGeom prst="rect">
            <a:avLst/>
          </a:prstGeom>
          <a:noFill/>
          <a:ln w="9525">
            <a:noFill/>
            <a:miter lim="800000"/>
            <a:headEnd/>
            <a:tailEnd/>
          </a:ln>
        </p:spPr>
      </p:pic>
      <p:pic>
        <p:nvPicPr>
          <p:cNvPr id="13317" name="Immagine 8" descr="FOTO0074_crop.jpg"/>
          <p:cNvPicPr>
            <a:picLocks noChangeAspect="1"/>
          </p:cNvPicPr>
          <p:nvPr/>
        </p:nvPicPr>
        <p:blipFill>
          <a:blip r:embed="rId4"/>
          <a:srcRect/>
          <a:stretch>
            <a:fillRect/>
          </a:stretch>
        </p:blipFill>
        <p:spPr bwMode="auto">
          <a:xfrm>
            <a:off x="6084168" y="2204864"/>
            <a:ext cx="2304256" cy="3089112"/>
          </a:xfrm>
          <a:prstGeom prst="rect">
            <a:avLst/>
          </a:prstGeom>
          <a:noFill/>
          <a:ln w="9525">
            <a:noFill/>
            <a:miter lim="800000"/>
            <a:headEnd/>
            <a:tailEnd/>
          </a:ln>
        </p:spPr>
      </p:pic>
      <p:pic>
        <p:nvPicPr>
          <p:cNvPr id="13318" name="Immagine 1" descr="C:\Users\anna\AppData\Local\Temp\Logo 1-1.jpg"/>
          <p:cNvPicPr>
            <a:picLocks noChangeAspect="1"/>
          </p:cNvPicPr>
          <p:nvPr/>
        </p:nvPicPr>
        <p:blipFill>
          <a:blip r:embed="rId2"/>
          <a:srcRect l="11557" r="8670"/>
          <a:stretch>
            <a:fillRect/>
          </a:stretch>
        </p:blipFill>
        <p:spPr bwMode="auto">
          <a:xfrm>
            <a:off x="8175625" y="5564188"/>
            <a:ext cx="968375" cy="1293812"/>
          </a:xfrm>
          <a:prstGeom prst="rect">
            <a:avLst/>
          </a:prstGeom>
          <a:noFill/>
          <a:ln w="9525">
            <a:noFill/>
            <a:miter lim="800000"/>
            <a:headEnd/>
            <a:tailEnd/>
          </a:ln>
        </p:spPr>
      </p:pic>
      <p:pic>
        <p:nvPicPr>
          <p:cNvPr id="13319" name="Immagine 12" descr="fan.jpg"/>
          <p:cNvPicPr>
            <a:picLocks noChangeAspect="1"/>
          </p:cNvPicPr>
          <p:nvPr/>
        </p:nvPicPr>
        <p:blipFill>
          <a:blip r:embed="rId5"/>
          <a:srcRect/>
          <a:stretch>
            <a:fillRect/>
          </a:stretch>
        </p:blipFill>
        <p:spPr bwMode="auto">
          <a:xfrm>
            <a:off x="395288" y="2852738"/>
            <a:ext cx="2947987" cy="2263775"/>
          </a:xfrm>
          <a:prstGeom prst="rect">
            <a:avLst/>
          </a:prstGeom>
          <a:noFill/>
          <a:ln w="9525">
            <a:noFill/>
            <a:miter lim="800000"/>
            <a:headEnd/>
            <a:tailEnd/>
          </a:ln>
        </p:spPr>
      </p:pic>
      <p:pic>
        <p:nvPicPr>
          <p:cNvPr id="13320" name="Immagine 14" descr="Foto0143_crop.jpg"/>
          <p:cNvPicPr>
            <a:picLocks noChangeAspect="1"/>
          </p:cNvPicPr>
          <p:nvPr/>
        </p:nvPicPr>
        <p:blipFill>
          <a:blip r:embed="rId6"/>
          <a:srcRect/>
          <a:stretch>
            <a:fillRect/>
          </a:stretch>
        </p:blipFill>
        <p:spPr bwMode="auto">
          <a:xfrm>
            <a:off x="3635896" y="3094037"/>
            <a:ext cx="1965325" cy="1781175"/>
          </a:xfrm>
          <a:prstGeom prst="rect">
            <a:avLst/>
          </a:prstGeom>
          <a:noFill/>
          <a:ln w="9525">
            <a:noFill/>
            <a:miter lim="800000"/>
            <a:headEnd/>
            <a:tailEnd/>
          </a:ln>
        </p:spPr>
      </p:pic>
    </p:spTree>
    <p:extLst>
      <p:ext uri="{BB962C8B-B14F-4D97-AF65-F5344CB8AC3E}">
        <p14:creationId xmlns:p14="http://schemas.microsoft.com/office/powerpoint/2010/main" val="2519246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2" y="2696635"/>
            <a:ext cx="3821761" cy="636680"/>
          </a:xfrm>
        </p:spPr>
        <p:txBody>
          <a:bodyPr>
            <a:noAutofit/>
          </a:bodyPr>
          <a:lstStyle/>
          <a:p>
            <a:r>
              <a:rPr lang="en-GB" sz="2800" dirty="0" smtClean="0"/>
              <a:t>English Entry</a:t>
            </a:r>
            <a:endParaRPr lang="en-GB" sz="2800" dirty="0"/>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6" t="5407" r="17155" b="7079"/>
          <a:stretch/>
        </p:blipFill>
        <p:spPr bwMode="auto">
          <a:xfrm>
            <a:off x="33772" y="88668"/>
            <a:ext cx="2639035" cy="262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p:nvPr/>
        </p:nvPicPr>
        <p:blipFill rotWithShape="1">
          <a:blip r:embed="rId3" cstate="print"/>
          <a:srcRect l="18902" t="10486" r="8298" b="25654"/>
          <a:stretch/>
        </p:blipFill>
        <p:spPr>
          <a:xfrm rot="16200000">
            <a:off x="5912787" y="3333015"/>
            <a:ext cx="2636912" cy="2732615"/>
          </a:xfrm>
          <a:prstGeom prst="rect">
            <a:avLst/>
          </a:prstGeom>
        </p:spPr>
      </p:pic>
      <p:sp>
        <p:nvSpPr>
          <p:cNvPr id="5" name="Title 1"/>
          <p:cNvSpPr txBox="1">
            <a:spLocks/>
          </p:cNvSpPr>
          <p:nvPr/>
        </p:nvSpPr>
        <p:spPr>
          <a:xfrm>
            <a:off x="5851433" y="5852928"/>
            <a:ext cx="2746117" cy="78950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800" dirty="0" smtClean="0"/>
              <a:t>Irish Entry </a:t>
            </a:r>
            <a:endParaRPr lang="en-GB" sz="28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805319" y="-309678"/>
            <a:ext cx="2554994" cy="358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952384" y="2746586"/>
            <a:ext cx="2724072" cy="586729"/>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800" dirty="0" smtClean="0"/>
              <a:t>Finnish Entry </a:t>
            </a:r>
            <a:endParaRPr lang="en-GB" sz="2800" dirty="0"/>
          </a:p>
        </p:txBody>
      </p:sp>
      <p:pic>
        <p:nvPicPr>
          <p:cNvPr id="8" name="Picture 2" descr="C:\Users\dhenry.GAMLINGAY\AppData\Local\Microsoft\Windows\Temporary Internet Files\Content.IE5\4KDNRJQN\logocomenius.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00" y="4213382"/>
            <a:ext cx="2874841" cy="20298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35795" y="6243267"/>
            <a:ext cx="2234988" cy="515731"/>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800" dirty="0" smtClean="0"/>
              <a:t>French Entry </a:t>
            </a:r>
            <a:endParaRPr lang="en-GB" sz="2800" dirty="0"/>
          </a:p>
        </p:txBody>
      </p:sp>
      <p:pic>
        <p:nvPicPr>
          <p:cNvPr id="10" name="Picture 2" descr="Displaying 001.jpg"/>
          <p:cNvPicPr>
            <a:picLocks noChangeAspect="1" noChangeArrowheads="1"/>
          </p:cNvPicPr>
          <p:nvPr/>
        </p:nvPicPr>
        <p:blipFill rotWithShape="1">
          <a:blip r:embed="rId6">
            <a:extLst>
              <a:ext uri="{28A0092B-C50C-407E-A947-70E740481C1C}">
                <a14:useLocalDpi xmlns:a14="http://schemas.microsoft.com/office/drawing/2010/main" val="0"/>
              </a:ext>
            </a:extLst>
          </a:blip>
          <a:srcRect l="16080" t="18475" r="16334" b="17802"/>
          <a:stretch/>
        </p:blipFill>
        <p:spPr bwMode="auto">
          <a:xfrm>
            <a:off x="3061457" y="1936470"/>
            <a:ext cx="2228850" cy="288879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3044887" y="4699322"/>
            <a:ext cx="2683323" cy="69744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800" dirty="0" smtClean="0"/>
              <a:t>Austrian Entry </a:t>
            </a:r>
            <a:endParaRPr lang="en-GB" sz="2800" dirty="0"/>
          </a:p>
        </p:txBody>
      </p:sp>
    </p:spTree>
    <p:extLst>
      <p:ext uri="{BB962C8B-B14F-4D97-AF65-F5344CB8AC3E}">
        <p14:creationId xmlns:p14="http://schemas.microsoft.com/office/powerpoint/2010/main" val="8051843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Drawing </a:t>
            </a:r>
            <a:endParaRPr lang="en-GB" sz="4400" dirty="0"/>
          </a:p>
        </p:txBody>
      </p:sp>
      <p:sp>
        <p:nvSpPr>
          <p:cNvPr id="3" name="Text Placeholder 2"/>
          <p:cNvSpPr>
            <a:spLocks noGrp="1"/>
          </p:cNvSpPr>
          <p:nvPr>
            <p:ph type="body" idx="1"/>
          </p:nvPr>
        </p:nvSpPr>
        <p:spPr/>
        <p:txBody>
          <a:bodyPr/>
          <a:lstStyle/>
          <a:p>
            <a:r>
              <a:rPr lang="en-GB" dirty="0" smtClean="0"/>
              <a:t>Each school drew pictures of activities that we can do in our leisure time.  The pictures were then collated into a calendar for each school.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1771304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Knockskeagh</a:t>
            </a:r>
            <a:r>
              <a:rPr lang="en-GB" dirty="0" smtClean="0"/>
              <a:t> National School, </a:t>
            </a:r>
            <a:r>
              <a:rPr lang="en-GB" dirty="0" err="1" smtClean="0"/>
              <a:t>Clonakilty</a:t>
            </a:r>
            <a:r>
              <a:rPr lang="en-GB" dirty="0" smtClean="0"/>
              <a:t>, Ireland</a:t>
            </a:r>
            <a:endParaRPr lang="en-GB" dirty="0"/>
          </a:p>
        </p:txBody>
      </p:sp>
      <p:pic>
        <p:nvPicPr>
          <p:cNvPr id="12"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421" r="16522"/>
          <a:stretch/>
        </p:blipFill>
        <p:spPr bwMode="auto">
          <a:xfrm rot="5400000">
            <a:off x="850178" y="1894238"/>
            <a:ext cx="326678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776" r="12537" b="92"/>
          <a:stretch/>
        </p:blipFill>
        <p:spPr bwMode="auto">
          <a:xfrm>
            <a:off x="4572000" y="1977543"/>
            <a:ext cx="3788778" cy="343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7867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1143000"/>
          </a:xfrm>
        </p:spPr>
        <p:txBody>
          <a:bodyPr>
            <a:normAutofit fontScale="90000"/>
          </a:bodyPr>
          <a:lstStyle/>
          <a:p>
            <a:r>
              <a:rPr lang="en-GB" dirty="0" err="1" smtClean="0"/>
              <a:t>Volksschule</a:t>
            </a:r>
            <a:r>
              <a:rPr lang="en-GB" dirty="0" smtClean="0"/>
              <a:t> </a:t>
            </a:r>
            <a:r>
              <a:rPr lang="en-GB" dirty="0" err="1" smtClean="0"/>
              <a:t>Scheffau</a:t>
            </a:r>
            <a:r>
              <a:rPr lang="en-GB" dirty="0" smtClean="0"/>
              <a:t>, Austria</a:t>
            </a:r>
            <a:endParaRPr lang="en-GB" dirty="0"/>
          </a:p>
        </p:txBody>
      </p:sp>
      <p:pic>
        <p:nvPicPr>
          <p:cNvPr id="5"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783" r="9171" b="4735"/>
          <a:stretch/>
        </p:blipFill>
        <p:spPr bwMode="auto">
          <a:xfrm rot="5400000">
            <a:off x="621226" y="1979173"/>
            <a:ext cx="3410189" cy="342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161" r="14932" b="2693"/>
          <a:stretch/>
        </p:blipFill>
        <p:spPr bwMode="auto">
          <a:xfrm rot="5400000">
            <a:off x="4500528" y="1700271"/>
            <a:ext cx="3482197" cy="39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260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149" y="205093"/>
            <a:ext cx="8229600" cy="1143000"/>
          </a:xfrm>
        </p:spPr>
        <p:txBody>
          <a:bodyPr/>
          <a:lstStyle/>
          <a:p>
            <a:r>
              <a:rPr lang="en-US" dirty="0" err="1"/>
              <a:t>Pyhältö</a:t>
            </a:r>
            <a:r>
              <a:rPr lang="en-US" dirty="0"/>
              <a:t> </a:t>
            </a:r>
            <a:r>
              <a:rPr lang="en-US" dirty="0" smtClean="0"/>
              <a:t>school</a:t>
            </a:r>
            <a:r>
              <a:rPr lang="en-GB" dirty="0" smtClean="0"/>
              <a:t>, Finland </a:t>
            </a:r>
            <a:endParaRPr lang="en-GB" dirty="0"/>
          </a:p>
        </p:txBody>
      </p:sp>
      <p:pic>
        <p:nvPicPr>
          <p:cNvPr id="5"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9" y="597251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457" r="12451" b="5994"/>
          <a:stretch/>
        </p:blipFill>
        <p:spPr bwMode="auto">
          <a:xfrm rot="5400000">
            <a:off x="645441" y="1882950"/>
            <a:ext cx="3316406" cy="3384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7320" r="9678" b="6122"/>
          <a:stretch/>
        </p:blipFill>
        <p:spPr bwMode="auto">
          <a:xfrm rot="5400000">
            <a:off x="4365761" y="1979054"/>
            <a:ext cx="3504061" cy="337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8771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err="1" smtClean="0"/>
              <a:t>Gamlingay</a:t>
            </a:r>
            <a:r>
              <a:rPr lang="en-GB" dirty="0" smtClean="0"/>
              <a:t> First School, England</a:t>
            </a:r>
            <a:endParaRPr lang="en-GB" dirty="0"/>
          </a:p>
        </p:txBody>
      </p:sp>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R:\Photographs and Videos\Puma Class\IMG_0784.JPG"/>
          <p:cNvPicPr>
            <a:picLocks noChangeAspect="1" noChangeArrowheads="1"/>
          </p:cNvPicPr>
          <p:nvPr/>
        </p:nvPicPr>
        <p:blipFill rotWithShape="1">
          <a:blip r:embed="rId4">
            <a:extLst>
              <a:ext uri="{28A0092B-C50C-407E-A947-70E740481C1C}">
                <a14:useLocalDpi xmlns:a14="http://schemas.microsoft.com/office/drawing/2010/main" val="0"/>
              </a:ext>
            </a:extLst>
          </a:blip>
          <a:srcRect r="13107"/>
          <a:stretch/>
        </p:blipFill>
        <p:spPr bwMode="auto">
          <a:xfrm rot="5400000">
            <a:off x="4270886" y="2135844"/>
            <a:ext cx="4170888"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R:\Photographs and Videos\Puma Class\IMG_0785.JPG"/>
          <p:cNvPicPr>
            <a:picLocks noChangeAspect="1" noChangeArrowheads="1"/>
          </p:cNvPicPr>
          <p:nvPr/>
        </p:nvPicPr>
        <p:blipFill rotWithShape="1">
          <a:blip r:embed="rId5">
            <a:extLst>
              <a:ext uri="{28A0092B-C50C-407E-A947-70E740481C1C}">
                <a14:useLocalDpi xmlns:a14="http://schemas.microsoft.com/office/drawing/2010/main" val="0"/>
              </a:ext>
            </a:extLst>
          </a:blip>
          <a:srcRect l="3305" r="19166"/>
          <a:stretch/>
        </p:blipFill>
        <p:spPr bwMode="auto">
          <a:xfrm rot="5400000">
            <a:off x="764828" y="2091517"/>
            <a:ext cx="3721396"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41364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err="1" smtClean="0"/>
              <a:t>Ecole</a:t>
            </a:r>
            <a:r>
              <a:rPr lang="en-GB" sz="4400" dirty="0" smtClean="0"/>
              <a:t> </a:t>
            </a:r>
            <a:r>
              <a:rPr lang="en-GB" sz="4400" dirty="0" err="1" smtClean="0"/>
              <a:t>Primaire</a:t>
            </a:r>
            <a:r>
              <a:rPr lang="en-GB" sz="4400" dirty="0" smtClean="0"/>
              <a:t> </a:t>
            </a:r>
            <a:r>
              <a:rPr lang="en-GB" sz="4400" dirty="0" err="1" smtClean="0"/>
              <a:t>d’Oust</a:t>
            </a:r>
            <a:r>
              <a:rPr lang="en-GB" sz="4400" dirty="0" smtClean="0"/>
              <a:t> – </a:t>
            </a:r>
            <a:r>
              <a:rPr lang="en-GB" sz="4400" dirty="0" err="1" smtClean="0"/>
              <a:t>Marest</a:t>
            </a:r>
            <a:r>
              <a:rPr lang="en-GB" sz="4400" dirty="0" smtClean="0"/>
              <a:t> </a:t>
            </a:r>
            <a:endParaRPr lang="en-GB" sz="4400" dirty="0"/>
          </a:p>
        </p:txBody>
      </p:sp>
      <p:pic>
        <p:nvPicPr>
          <p:cNvPr id="5"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619" r="13310" b="5188"/>
          <a:stretch/>
        </p:blipFill>
        <p:spPr bwMode="auto">
          <a:xfrm rot="5400000">
            <a:off x="861116" y="2142865"/>
            <a:ext cx="3411420" cy="341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464" r="8789" b="2864"/>
          <a:stretch/>
        </p:blipFill>
        <p:spPr bwMode="auto">
          <a:xfrm rot="5400000">
            <a:off x="4565953" y="2101015"/>
            <a:ext cx="3683826" cy="349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447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06" y="476672"/>
            <a:ext cx="8229600" cy="1359024"/>
          </a:xfrm>
        </p:spPr>
        <p:txBody>
          <a:bodyPr>
            <a:normAutofit fontScale="90000"/>
          </a:bodyPr>
          <a:lstStyle/>
          <a:p>
            <a:pPr algn="ctr"/>
            <a:r>
              <a:rPr lang="en-GB" dirty="0" smtClean="0"/>
              <a:t/>
            </a:r>
            <a:br>
              <a:rPr lang="en-GB" dirty="0" smtClean="0"/>
            </a:br>
            <a:r>
              <a:rPr lang="en-GB" dirty="0" smtClean="0"/>
              <a:t>I.C.S ‘Lombardo </a:t>
            </a:r>
            <a:r>
              <a:rPr lang="en-GB" dirty="0" err="1" smtClean="0"/>
              <a:t>Radice</a:t>
            </a:r>
            <a:r>
              <a:rPr lang="en-GB" dirty="0" smtClean="0"/>
              <a:t>’ </a:t>
            </a:r>
            <a:r>
              <a:rPr lang="en-GB" dirty="0"/>
              <a:t/>
            </a:r>
            <a:br>
              <a:rPr lang="en-GB" dirty="0"/>
            </a:br>
            <a:r>
              <a:rPr lang="en-GB" dirty="0" smtClean="0"/>
              <a:t>Italy</a:t>
            </a:r>
            <a:endParaRPr lang="en-GB" dirty="0"/>
          </a:p>
        </p:txBody>
      </p:sp>
      <p:pic>
        <p:nvPicPr>
          <p:cNvPr id="4"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050" r="11490"/>
          <a:stretch/>
        </p:blipFill>
        <p:spPr bwMode="auto">
          <a:xfrm rot="5400000">
            <a:off x="4680964" y="1957704"/>
            <a:ext cx="367010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317" t="5257" r="15359" b="11534"/>
          <a:stretch/>
        </p:blipFill>
        <p:spPr bwMode="auto">
          <a:xfrm>
            <a:off x="188873" y="2017452"/>
            <a:ext cx="4200939" cy="348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88660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Cooking </a:t>
            </a:r>
            <a:endParaRPr lang="en-GB" sz="4400" dirty="0"/>
          </a:p>
        </p:txBody>
      </p:sp>
      <p:sp>
        <p:nvSpPr>
          <p:cNvPr id="3" name="Text Placeholder 2"/>
          <p:cNvSpPr>
            <a:spLocks noGrp="1"/>
          </p:cNvSpPr>
          <p:nvPr>
            <p:ph type="body" idx="1"/>
          </p:nvPr>
        </p:nvSpPr>
        <p:spPr/>
        <p:txBody>
          <a:bodyPr/>
          <a:lstStyle/>
          <a:p>
            <a:r>
              <a:rPr lang="en-GB" dirty="0" smtClean="0"/>
              <a:t>Each school shared their favourite Christmas recipe with the other schools. The children then made some of the recipes from the partner schools.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25597070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835696" y="0"/>
            <a:ext cx="5416868" cy="461665"/>
          </a:xfrm>
          <a:prstGeom prst="rect">
            <a:avLst/>
          </a:prstGeom>
          <a:noFill/>
        </p:spPr>
        <p:txBody>
          <a:bodyPr wrap="none" rtlCol="0">
            <a:spAutoFit/>
          </a:bodyPr>
          <a:lstStyle/>
          <a:p>
            <a:r>
              <a:rPr lang="fr-FR" sz="2400" b="1" dirty="0" smtClean="0">
                <a:solidFill>
                  <a:schemeClr val="accent6">
                    <a:lumMod val="75000"/>
                  </a:schemeClr>
                </a:solidFill>
              </a:rPr>
              <a:t>Christmas cookies </a:t>
            </a:r>
            <a:r>
              <a:rPr lang="fr-FR" sz="2400" b="1" dirty="0" err="1" smtClean="0">
                <a:solidFill>
                  <a:schemeClr val="accent6">
                    <a:lumMod val="75000"/>
                  </a:schemeClr>
                </a:solidFill>
              </a:rPr>
              <a:t>that</a:t>
            </a:r>
            <a:r>
              <a:rPr lang="fr-FR" sz="2400" b="1" dirty="0" smtClean="0">
                <a:solidFill>
                  <a:schemeClr val="accent6">
                    <a:lumMod val="75000"/>
                  </a:schemeClr>
                </a:solidFill>
              </a:rPr>
              <a:t> France </a:t>
            </a:r>
            <a:r>
              <a:rPr lang="fr-FR" sz="2400" b="1" dirty="0" err="1" smtClean="0">
                <a:solidFill>
                  <a:schemeClr val="accent6">
                    <a:lumMod val="75000"/>
                  </a:schemeClr>
                </a:solidFill>
              </a:rPr>
              <a:t>baked</a:t>
            </a:r>
            <a:endParaRPr lang="fr-FR" sz="2400" b="1" dirty="0">
              <a:solidFill>
                <a:schemeClr val="accent6">
                  <a:lumMod val="75000"/>
                </a:schemeClr>
              </a:solidFill>
            </a:endParaRPr>
          </a:p>
        </p:txBody>
      </p:sp>
      <p:pic>
        <p:nvPicPr>
          <p:cNvPr id="19" name="Image 18" descr="DSC06094.JPG"/>
          <p:cNvPicPr>
            <a:picLocks noChangeAspect="1"/>
          </p:cNvPicPr>
          <p:nvPr/>
        </p:nvPicPr>
        <p:blipFill>
          <a:blip r:embed="rId2" cstate="print"/>
          <a:stretch>
            <a:fillRect/>
          </a:stretch>
        </p:blipFill>
        <p:spPr>
          <a:xfrm>
            <a:off x="6804248" y="3717032"/>
            <a:ext cx="1920000" cy="1440000"/>
          </a:xfrm>
          <a:prstGeom prst="rect">
            <a:avLst/>
          </a:prstGeom>
        </p:spPr>
      </p:pic>
      <p:pic>
        <p:nvPicPr>
          <p:cNvPr id="20" name="Image 19" descr="DSC06096.JPG"/>
          <p:cNvPicPr>
            <a:picLocks noChangeAspect="1"/>
          </p:cNvPicPr>
          <p:nvPr/>
        </p:nvPicPr>
        <p:blipFill>
          <a:blip r:embed="rId3" cstate="print"/>
          <a:stretch>
            <a:fillRect/>
          </a:stretch>
        </p:blipFill>
        <p:spPr>
          <a:xfrm>
            <a:off x="2627784" y="2132856"/>
            <a:ext cx="4032448" cy="2970330"/>
          </a:xfrm>
          <a:prstGeom prst="rect">
            <a:avLst/>
          </a:prstGeom>
        </p:spPr>
      </p:pic>
      <p:pic>
        <p:nvPicPr>
          <p:cNvPr id="21" name="Image 20" descr="DSC06101.JPG"/>
          <p:cNvPicPr>
            <a:picLocks noChangeAspect="1"/>
          </p:cNvPicPr>
          <p:nvPr/>
        </p:nvPicPr>
        <p:blipFill>
          <a:blip r:embed="rId4" cstate="print"/>
          <a:stretch>
            <a:fillRect/>
          </a:stretch>
        </p:blipFill>
        <p:spPr>
          <a:xfrm>
            <a:off x="6804248" y="548680"/>
            <a:ext cx="1920000" cy="1440000"/>
          </a:xfrm>
          <a:prstGeom prst="rect">
            <a:avLst/>
          </a:prstGeom>
        </p:spPr>
      </p:pic>
      <p:pic>
        <p:nvPicPr>
          <p:cNvPr id="22" name="Image 21" descr="DSC06103.JPG"/>
          <p:cNvPicPr>
            <a:picLocks noChangeAspect="1"/>
          </p:cNvPicPr>
          <p:nvPr/>
        </p:nvPicPr>
        <p:blipFill>
          <a:blip r:embed="rId5" cstate="print"/>
          <a:stretch>
            <a:fillRect/>
          </a:stretch>
        </p:blipFill>
        <p:spPr>
          <a:xfrm>
            <a:off x="539552" y="5301208"/>
            <a:ext cx="1920000" cy="1440000"/>
          </a:xfrm>
          <a:prstGeom prst="rect">
            <a:avLst/>
          </a:prstGeom>
        </p:spPr>
      </p:pic>
      <p:pic>
        <p:nvPicPr>
          <p:cNvPr id="23" name="Image 22" descr="DSC06105.JPG"/>
          <p:cNvPicPr>
            <a:picLocks noChangeAspect="1"/>
          </p:cNvPicPr>
          <p:nvPr/>
        </p:nvPicPr>
        <p:blipFill>
          <a:blip r:embed="rId6" cstate="print"/>
          <a:stretch>
            <a:fillRect/>
          </a:stretch>
        </p:blipFill>
        <p:spPr>
          <a:xfrm>
            <a:off x="6804248" y="2132856"/>
            <a:ext cx="1920000" cy="1440000"/>
          </a:xfrm>
          <a:prstGeom prst="rect">
            <a:avLst/>
          </a:prstGeom>
        </p:spPr>
      </p:pic>
      <p:pic>
        <p:nvPicPr>
          <p:cNvPr id="26" name="Image 25" descr="DSC06106.JPG"/>
          <p:cNvPicPr>
            <a:picLocks noChangeAspect="1"/>
          </p:cNvPicPr>
          <p:nvPr/>
        </p:nvPicPr>
        <p:blipFill>
          <a:blip r:embed="rId7" cstate="print"/>
          <a:stretch>
            <a:fillRect/>
          </a:stretch>
        </p:blipFill>
        <p:spPr>
          <a:xfrm>
            <a:off x="539552" y="548680"/>
            <a:ext cx="1920000" cy="1440000"/>
          </a:xfrm>
          <a:prstGeom prst="rect">
            <a:avLst/>
          </a:prstGeom>
        </p:spPr>
      </p:pic>
      <p:pic>
        <p:nvPicPr>
          <p:cNvPr id="29" name="Image 28" descr="DSC06108.JPG"/>
          <p:cNvPicPr>
            <a:picLocks noChangeAspect="1"/>
          </p:cNvPicPr>
          <p:nvPr/>
        </p:nvPicPr>
        <p:blipFill>
          <a:blip r:embed="rId8" cstate="print"/>
          <a:stretch>
            <a:fillRect/>
          </a:stretch>
        </p:blipFill>
        <p:spPr>
          <a:xfrm>
            <a:off x="2627784" y="5301208"/>
            <a:ext cx="1920000" cy="1440000"/>
          </a:xfrm>
          <a:prstGeom prst="rect">
            <a:avLst/>
          </a:prstGeom>
        </p:spPr>
      </p:pic>
      <p:pic>
        <p:nvPicPr>
          <p:cNvPr id="30" name="Image 29" descr="DSC06111.JPG"/>
          <p:cNvPicPr>
            <a:picLocks noChangeAspect="1"/>
          </p:cNvPicPr>
          <p:nvPr/>
        </p:nvPicPr>
        <p:blipFill>
          <a:blip r:embed="rId9" cstate="print"/>
          <a:stretch>
            <a:fillRect/>
          </a:stretch>
        </p:blipFill>
        <p:spPr>
          <a:xfrm>
            <a:off x="4716016" y="5301208"/>
            <a:ext cx="1920000" cy="1440000"/>
          </a:xfrm>
          <a:prstGeom prst="rect">
            <a:avLst/>
          </a:prstGeom>
        </p:spPr>
      </p:pic>
      <p:pic>
        <p:nvPicPr>
          <p:cNvPr id="33" name="Image 32" descr="DSC06117.JPG"/>
          <p:cNvPicPr>
            <a:picLocks noChangeAspect="1"/>
          </p:cNvPicPr>
          <p:nvPr/>
        </p:nvPicPr>
        <p:blipFill>
          <a:blip r:embed="rId10" cstate="print"/>
          <a:stretch>
            <a:fillRect/>
          </a:stretch>
        </p:blipFill>
        <p:spPr>
          <a:xfrm>
            <a:off x="539552" y="2060848"/>
            <a:ext cx="1920000" cy="1440000"/>
          </a:xfrm>
          <a:prstGeom prst="rect">
            <a:avLst/>
          </a:prstGeom>
        </p:spPr>
      </p:pic>
      <p:pic>
        <p:nvPicPr>
          <p:cNvPr id="34" name="Image 33" descr="DSC06121.JPG"/>
          <p:cNvPicPr>
            <a:picLocks noChangeAspect="1"/>
          </p:cNvPicPr>
          <p:nvPr/>
        </p:nvPicPr>
        <p:blipFill>
          <a:blip r:embed="rId11" cstate="print"/>
          <a:stretch>
            <a:fillRect/>
          </a:stretch>
        </p:blipFill>
        <p:spPr>
          <a:xfrm>
            <a:off x="6804248" y="5301208"/>
            <a:ext cx="1920000" cy="1440000"/>
          </a:xfrm>
          <a:prstGeom prst="rect">
            <a:avLst/>
          </a:prstGeom>
        </p:spPr>
      </p:pic>
      <p:pic>
        <p:nvPicPr>
          <p:cNvPr id="36" name="Image 35" descr="DSC06126.JPG"/>
          <p:cNvPicPr>
            <a:picLocks noChangeAspect="1"/>
          </p:cNvPicPr>
          <p:nvPr/>
        </p:nvPicPr>
        <p:blipFill>
          <a:blip r:embed="rId12" cstate="print"/>
          <a:stretch>
            <a:fillRect/>
          </a:stretch>
        </p:blipFill>
        <p:spPr>
          <a:xfrm>
            <a:off x="539552" y="3645024"/>
            <a:ext cx="1920000" cy="1440000"/>
          </a:xfrm>
          <a:prstGeom prst="rect">
            <a:avLst/>
          </a:prstGeom>
        </p:spPr>
      </p:pic>
      <p:pic>
        <p:nvPicPr>
          <p:cNvPr id="40" name="Image 39" descr="DSC06093.JPG"/>
          <p:cNvPicPr>
            <a:picLocks noChangeAspect="1"/>
          </p:cNvPicPr>
          <p:nvPr/>
        </p:nvPicPr>
        <p:blipFill>
          <a:blip r:embed="rId13" cstate="print"/>
          <a:stretch>
            <a:fillRect/>
          </a:stretch>
        </p:blipFill>
        <p:spPr>
          <a:xfrm>
            <a:off x="2627784" y="548680"/>
            <a:ext cx="1920000" cy="1440000"/>
          </a:xfrm>
          <a:prstGeom prst="rect">
            <a:avLst/>
          </a:prstGeom>
        </p:spPr>
      </p:pic>
      <p:pic>
        <p:nvPicPr>
          <p:cNvPr id="41" name="Image 40" descr="DSC06104.JPG"/>
          <p:cNvPicPr>
            <a:picLocks noChangeAspect="1"/>
          </p:cNvPicPr>
          <p:nvPr/>
        </p:nvPicPr>
        <p:blipFill>
          <a:blip r:embed="rId14" cstate="print"/>
          <a:stretch>
            <a:fillRect/>
          </a:stretch>
        </p:blipFill>
        <p:spPr>
          <a:xfrm>
            <a:off x="4716016" y="548680"/>
            <a:ext cx="1944216" cy="1440000"/>
          </a:xfrm>
          <a:prstGeom prst="rect">
            <a:avLst/>
          </a:prstGeom>
        </p:spPr>
      </p:pic>
    </p:spTree>
    <p:extLst>
      <p:ext uri="{BB962C8B-B14F-4D97-AF65-F5344CB8AC3E}">
        <p14:creationId xmlns:p14="http://schemas.microsoft.com/office/powerpoint/2010/main" val="201799082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Irish Cookery</a:t>
            </a:r>
            <a:endParaRPr lang="en-US" dirty="0"/>
          </a:p>
        </p:txBody>
      </p:sp>
      <p:sp>
        <p:nvSpPr>
          <p:cNvPr id="3" name="Content Placeholder 2"/>
          <p:cNvSpPr>
            <a:spLocks noGrp="1"/>
          </p:cNvSpPr>
          <p:nvPr>
            <p:ph idx="1"/>
          </p:nvPr>
        </p:nvSpPr>
        <p:spPr/>
        <p:txBody>
          <a:bodyPr/>
          <a:lstStyle/>
          <a:p>
            <a:pPr algn="ctr">
              <a:buNone/>
            </a:pPr>
            <a:r>
              <a:rPr lang="en-GB" b="1" dirty="0" smtClean="0">
                <a:latin typeface="+mj-lt"/>
              </a:rPr>
              <a:t>Irish Christmas Decorations</a:t>
            </a:r>
            <a:endParaRPr lang="en-US" b="1" dirty="0">
              <a:latin typeface="+mj-lt"/>
            </a:endParaRPr>
          </a:p>
        </p:txBody>
      </p:sp>
      <p:pic>
        <p:nvPicPr>
          <p:cNvPr id="5" name="Picture 4" descr="I:\IMG_2018.JPG"/>
          <p:cNvPicPr/>
          <p:nvPr/>
        </p:nvPicPr>
        <p:blipFill>
          <a:blip r:embed="rId2" cstate="print"/>
          <a:srcRect l="20876" t="13353" r="13954" b="16278"/>
          <a:stretch>
            <a:fillRect/>
          </a:stretch>
        </p:blipFill>
        <p:spPr bwMode="auto">
          <a:xfrm rot="16200000">
            <a:off x="3197807" y="1922873"/>
            <a:ext cx="2895968" cy="4468063"/>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984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Surveys	 Autumn 2013</a:t>
            </a:r>
            <a:endParaRPr lang="en-GB" dirty="0"/>
          </a:p>
        </p:txBody>
      </p:sp>
      <p:sp>
        <p:nvSpPr>
          <p:cNvPr id="3" name="Text Placeholder 2"/>
          <p:cNvSpPr>
            <a:spLocks noGrp="1"/>
          </p:cNvSpPr>
          <p:nvPr>
            <p:ph type="body" idx="1"/>
          </p:nvPr>
        </p:nvSpPr>
        <p:spPr/>
        <p:txBody>
          <a:bodyPr/>
          <a:lstStyle/>
          <a:p>
            <a:r>
              <a:rPr lang="en-GB" dirty="0" smtClean="0"/>
              <a:t>Each school carried out a questionnaire to see how children spent their leisure time.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59695789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 Biscuit Santa</a:t>
            </a:r>
            <a:endParaRPr lang="en-US" dirty="0"/>
          </a:p>
        </p:txBody>
      </p:sp>
      <p:pic>
        <p:nvPicPr>
          <p:cNvPr id="4" name="Content Placeholder 3" descr="C:\Users\helen\Desktop\DSC_0098.jpg"/>
          <p:cNvPicPr>
            <a:picLocks noGrp="1"/>
          </p:cNvPicPr>
          <p:nvPr>
            <p:ph idx="1"/>
          </p:nvPr>
        </p:nvPicPr>
        <p:blipFill>
          <a:blip r:embed="rId2" cstate="print"/>
          <a:srcRect t="10863" r="6691" b="11821"/>
          <a:stretch>
            <a:fillRect/>
          </a:stretch>
        </p:blipFill>
        <p:spPr bwMode="auto">
          <a:xfrm rot="5400000">
            <a:off x="3225329" y="2903463"/>
            <a:ext cx="2727821" cy="1906688"/>
          </a:xfrm>
          <a:prstGeom prst="rect">
            <a:avLst/>
          </a:prstGeom>
          <a:noFill/>
          <a:ln w="9525">
            <a:noFill/>
            <a:miter lim="800000"/>
            <a:headEnd/>
            <a:tailEnd/>
          </a:ln>
        </p:spPr>
      </p:pic>
      <p:pic>
        <p:nvPicPr>
          <p:cNvPr id="5" name="Picture 4" descr="C:\Users\helen\Desktop\DSC_0098.jpg"/>
          <p:cNvPicPr/>
          <p:nvPr/>
        </p:nvPicPr>
        <p:blipFill>
          <a:blip r:embed="rId2" cstate="print"/>
          <a:srcRect t="10863" r="6691" b="11821"/>
          <a:stretch>
            <a:fillRect/>
          </a:stretch>
        </p:blipFill>
        <p:spPr bwMode="auto">
          <a:xfrm rot="5400000">
            <a:off x="2163958" y="2461569"/>
            <a:ext cx="4816083" cy="3726611"/>
          </a:xfrm>
          <a:prstGeom prst="rect">
            <a:avLst/>
          </a:prstGeom>
          <a:noFill/>
          <a:ln w="9525">
            <a:noFill/>
            <a:miter lim="800000"/>
            <a:headEnd/>
            <a:tailEnd/>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62498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Austrian Cookies</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589240"/>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E:\All comenius Recipes\Austria\8.JPG"/>
          <p:cNvPicPr>
            <a:picLocks noChangeAspect="1" noChangeArrowheads="1"/>
          </p:cNvPicPr>
          <p:nvPr/>
        </p:nvPicPr>
        <p:blipFill>
          <a:blip r:embed="rId3" cstate="print"/>
          <a:srcRect/>
          <a:stretch>
            <a:fillRect/>
          </a:stretch>
        </p:blipFill>
        <p:spPr bwMode="auto">
          <a:xfrm>
            <a:off x="2843808" y="2060848"/>
            <a:ext cx="5462350" cy="4096762"/>
          </a:xfrm>
          <a:prstGeom prst="rect">
            <a:avLst/>
          </a:prstGeom>
          <a:noFill/>
        </p:spPr>
      </p:pic>
    </p:spTree>
    <p:extLst>
      <p:ext uri="{BB962C8B-B14F-4D97-AF65-F5344CB8AC3E}">
        <p14:creationId xmlns:p14="http://schemas.microsoft.com/office/powerpoint/2010/main" val="179278622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Finnish Cookies</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E:\All comenius Recipes\finland\IMG_4460.JPG"/>
          <p:cNvPicPr>
            <a:picLocks noChangeAspect="1" noChangeArrowheads="1"/>
          </p:cNvPicPr>
          <p:nvPr/>
        </p:nvPicPr>
        <p:blipFill>
          <a:blip r:embed="rId3" cstate="print"/>
          <a:srcRect/>
          <a:stretch>
            <a:fillRect/>
          </a:stretch>
        </p:blipFill>
        <p:spPr bwMode="auto">
          <a:xfrm>
            <a:off x="4139952" y="2132856"/>
            <a:ext cx="3118956" cy="4158608"/>
          </a:xfrm>
          <a:prstGeom prst="rect">
            <a:avLst/>
          </a:prstGeom>
          <a:noFill/>
        </p:spPr>
      </p:pic>
    </p:spTree>
    <p:extLst>
      <p:ext uri="{BB962C8B-B14F-4D97-AF65-F5344CB8AC3E}">
        <p14:creationId xmlns:p14="http://schemas.microsoft.com/office/powerpoint/2010/main" val="353113101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Italian Dessert</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E:\All comenius Recipes\italy\Itaian recipe (12).JPG"/>
          <p:cNvPicPr>
            <a:picLocks noChangeAspect="1" noChangeArrowheads="1"/>
          </p:cNvPicPr>
          <p:nvPr/>
        </p:nvPicPr>
        <p:blipFill>
          <a:blip r:embed="rId3" cstate="print"/>
          <a:srcRect/>
          <a:stretch>
            <a:fillRect/>
          </a:stretch>
        </p:blipFill>
        <p:spPr bwMode="auto">
          <a:xfrm>
            <a:off x="3347864" y="2276872"/>
            <a:ext cx="4327643" cy="3888432"/>
          </a:xfrm>
          <a:prstGeom prst="rect">
            <a:avLst/>
          </a:prstGeom>
          <a:noFill/>
        </p:spPr>
      </p:pic>
    </p:spTree>
    <p:extLst>
      <p:ext uri="{BB962C8B-B14F-4D97-AF65-F5344CB8AC3E}">
        <p14:creationId xmlns:p14="http://schemas.microsoft.com/office/powerpoint/2010/main" val="388622809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English Mince Pies</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E:\All comenius Recipes\England\11.JPG"/>
          <p:cNvPicPr>
            <a:picLocks noChangeAspect="1" noChangeArrowheads="1"/>
          </p:cNvPicPr>
          <p:nvPr/>
        </p:nvPicPr>
        <p:blipFill>
          <a:blip r:embed="rId3" cstate="print"/>
          <a:srcRect/>
          <a:stretch>
            <a:fillRect/>
          </a:stretch>
        </p:blipFill>
        <p:spPr bwMode="auto">
          <a:xfrm>
            <a:off x="2987824" y="2132856"/>
            <a:ext cx="4703168" cy="3527376"/>
          </a:xfrm>
          <a:prstGeom prst="rect">
            <a:avLst/>
          </a:prstGeom>
          <a:noFill/>
        </p:spPr>
      </p:pic>
    </p:spTree>
    <p:extLst>
      <p:ext uri="{BB962C8B-B14F-4D97-AF65-F5344CB8AC3E}">
        <p14:creationId xmlns:p14="http://schemas.microsoft.com/office/powerpoint/2010/main" val="42235462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French Cookies</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E:\All comenius Recipes\french cookies\IMG_4505.JPG"/>
          <p:cNvPicPr>
            <a:picLocks noChangeAspect="1" noChangeArrowheads="1"/>
          </p:cNvPicPr>
          <p:nvPr/>
        </p:nvPicPr>
        <p:blipFill>
          <a:blip r:embed="rId3" cstate="print"/>
          <a:srcRect/>
          <a:stretch>
            <a:fillRect/>
          </a:stretch>
        </p:blipFill>
        <p:spPr bwMode="auto">
          <a:xfrm>
            <a:off x="3563888" y="1916832"/>
            <a:ext cx="3275856" cy="3791744"/>
          </a:xfrm>
          <a:prstGeom prst="rect">
            <a:avLst/>
          </a:prstGeom>
          <a:noFill/>
        </p:spPr>
      </p:pic>
    </p:spTree>
    <p:extLst>
      <p:ext uri="{BB962C8B-B14F-4D97-AF65-F5344CB8AC3E}">
        <p14:creationId xmlns:p14="http://schemas.microsoft.com/office/powerpoint/2010/main" val="2799102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Austrian </a:t>
            </a:r>
            <a:r>
              <a:rPr lang="de-AT" dirty="0" err="1" smtClean="0"/>
              <a:t>Biscuits</a:t>
            </a:r>
            <a:endParaRPr lang="de-AT" dirty="0"/>
          </a:p>
        </p:txBody>
      </p:sp>
      <p:sp>
        <p:nvSpPr>
          <p:cNvPr id="3" name="Textfeld 2"/>
          <p:cNvSpPr txBox="1"/>
          <p:nvPr/>
        </p:nvSpPr>
        <p:spPr>
          <a:xfrm>
            <a:off x="467544" y="1988840"/>
            <a:ext cx="5040560" cy="1200329"/>
          </a:xfrm>
          <a:prstGeom prst="rect">
            <a:avLst/>
          </a:prstGeom>
          <a:noFill/>
        </p:spPr>
        <p:txBody>
          <a:bodyPr wrap="square" rtlCol="0">
            <a:spAutoFit/>
          </a:bodyPr>
          <a:lstStyle/>
          <a:p>
            <a:r>
              <a:rPr lang="de-AT" dirty="0" smtClean="0"/>
              <a:t>It was great fun to bake all the different Christmas biscuits in school and to try them. </a:t>
            </a:r>
          </a:p>
          <a:p>
            <a:r>
              <a:rPr lang="de-AT" i="1" dirty="0" smtClean="0"/>
              <a:t>“The best ones were the Finnish“  </a:t>
            </a:r>
            <a:r>
              <a:rPr lang="de-AT" dirty="0" smtClean="0"/>
              <a:t>said the </a:t>
            </a:r>
            <a:r>
              <a:rPr lang="de-AT" dirty="0"/>
              <a:t>A</a:t>
            </a:r>
            <a:r>
              <a:rPr lang="de-AT" dirty="0" smtClean="0"/>
              <a:t>ustrian pupils</a:t>
            </a:r>
            <a:endParaRPr lang="de-AT" dirty="0"/>
          </a:p>
        </p:txBody>
      </p:sp>
      <p:pic>
        <p:nvPicPr>
          <p:cNvPr id="1026" name="Picture 2" descr="C:\Users\Monika\Pictures\Scheffau okt-dez2014\DSC_01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984722"/>
            <a:ext cx="2554039" cy="17095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nika\Pictures\Scheffau okt-dez2014\DSC_00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297734"/>
            <a:ext cx="3423441" cy="2291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onika\Pictures\Scheffau okt-dez2014\DSC_01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836695"/>
            <a:ext cx="3597647" cy="24081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43455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smtClean="0"/>
              <a:t>Christmas</a:t>
            </a:r>
            <a:r>
              <a:rPr lang="fi-FI" dirty="0" smtClean="0"/>
              <a:t> </a:t>
            </a:r>
            <a:r>
              <a:rPr lang="fi-FI" dirty="0" err="1" smtClean="0"/>
              <a:t>baking</a:t>
            </a:r>
            <a:r>
              <a:rPr lang="fi-FI" dirty="0" smtClean="0"/>
              <a:t>, </a:t>
            </a:r>
            <a:r>
              <a:rPr lang="fi-FI" dirty="0" err="1" smtClean="0"/>
              <a:t>Austrian</a:t>
            </a:r>
            <a:r>
              <a:rPr lang="fi-FI" dirty="0" smtClean="0"/>
              <a:t> </a:t>
            </a:r>
            <a:r>
              <a:rPr lang="fi-FI" dirty="0" err="1" smtClean="0"/>
              <a:t>Vanillekipferl</a:t>
            </a:r>
            <a:endParaRPr lang="fi-FI"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8175647" y="5564907"/>
            <a:ext cx="968353" cy="1293093"/>
          </a:xfrm>
          <a:prstGeom prst="rect">
            <a:avLst/>
          </a:prstGeom>
          <a:noFill/>
          <a:ln>
            <a:noFill/>
          </a:ln>
        </p:spPr>
      </p:pic>
      <p:pic>
        <p:nvPicPr>
          <p:cNvPr id="4098" name="Picture 2" descr="F:\Comenius leivon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32264" y="2589560"/>
            <a:ext cx="2943424" cy="22075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Comenius leivont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09968" y="2780934"/>
            <a:ext cx="3535611" cy="265170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F:\Comenius leivonta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7" y="2492896"/>
            <a:ext cx="3840426"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8707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err="1" smtClean="0"/>
              <a:t>Gamlingay</a:t>
            </a:r>
            <a:r>
              <a:rPr lang="en-GB" dirty="0" smtClean="0"/>
              <a:t> First School, England</a:t>
            </a:r>
            <a:endParaRPr lang="en-GB" dirty="0"/>
          </a:p>
        </p:txBody>
      </p:sp>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R:\Teachers\International Folder\Photos from class activities - spring term\KS2\IMG_078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839569"/>
            <a:ext cx="2770985" cy="1798142"/>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3097446"/>
            <a:ext cx="2808312" cy="210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2940317"/>
            <a:ext cx="2982326" cy="223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56997" y="1955211"/>
            <a:ext cx="5720669" cy="646331"/>
          </a:xfrm>
          <a:prstGeom prst="rect">
            <a:avLst/>
          </a:prstGeom>
          <a:noFill/>
        </p:spPr>
        <p:txBody>
          <a:bodyPr wrap="none" rtlCol="0">
            <a:spAutoFit/>
          </a:bodyPr>
          <a:lstStyle/>
          <a:p>
            <a:r>
              <a:rPr lang="en-GB" dirty="0" smtClean="0"/>
              <a:t>The English children enjoyed trying out some of the recipes </a:t>
            </a:r>
          </a:p>
          <a:p>
            <a:r>
              <a:rPr lang="en-GB" dirty="0" smtClean="0"/>
              <a:t>sent to us by our partner schools.</a:t>
            </a:r>
            <a:endParaRPr lang="en-GB" dirty="0"/>
          </a:p>
        </p:txBody>
      </p:sp>
    </p:spTree>
    <p:extLst>
      <p:ext uri="{BB962C8B-B14F-4D97-AF65-F5344CB8AC3E}">
        <p14:creationId xmlns:p14="http://schemas.microsoft.com/office/powerpoint/2010/main" val="37714136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06" y="476672"/>
            <a:ext cx="8229600" cy="1359024"/>
          </a:xfrm>
        </p:spPr>
        <p:txBody>
          <a:bodyPr>
            <a:normAutofit fontScale="90000"/>
          </a:bodyPr>
          <a:lstStyle/>
          <a:p>
            <a:pPr algn="ctr"/>
            <a:r>
              <a:rPr lang="en-GB" dirty="0" smtClean="0"/>
              <a:t/>
            </a:r>
            <a:br>
              <a:rPr lang="en-GB" dirty="0" smtClean="0"/>
            </a:br>
            <a:r>
              <a:rPr lang="en-GB" dirty="0" smtClean="0"/>
              <a:t>I.C.S ‘Lombardo </a:t>
            </a:r>
            <a:r>
              <a:rPr lang="en-GB" dirty="0" err="1" smtClean="0"/>
              <a:t>Radice</a:t>
            </a:r>
            <a:r>
              <a:rPr lang="en-GB" dirty="0" smtClean="0"/>
              <a:t>’ </a:t>
            </a:r>
            <a:r>
              <a:rPr lang="en-GB" dirty="0"/>
              <a:t/>
            </a:r>
            <a:br>
              <a:rPr lang="en-GB" dirty="0"/>
            </a:br>
            <a:r>
              <a:rPr lang="en-GB" dirty="0" smtClean="0"/>
              <a:t>Italy</a:t>
            </a:r>
            <a:endParaRPr lang="en-GB" dirty="0"/>
          </a:p>
        </p:txBody>
      </p:sp>
      <p:pic>
        <p:nvPicPr>
          <p:cNvPr id="4"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844824"/>
            <a:ext cx="531660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2595700"/>
            <a:ext cx="3545816" cy="250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886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198453901"/>
              </p:ext>
            </p:extLst>
          </p:nvPr>
        </p:nvGraphicFramePr>
        <p:xfrm>
          <a:off x="323528" y="116632"/>
          <a:ext cx="8648700" cy="6552728"/>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740352" y="88338"/>
            <a:ext cx="1152128" cy="1540462"/>
          </a:xfrm>
          <a:prstGeom prst="rect">
            <a:avLst/>
          </a:prstGeom>
          <a:noFill/>
          <a:ln>
            <a:noFill/>
          </a:ln>
        </p:spPr>
      </p:pic>
    </p:spTree>
    <p:extLst>
      <p:ext uri="{BB962C8B-B14F-4D97-AF65-F5344CB8AC3E}">
        <p14:creationId xmlns:p14="http://schemas.microsoft.com/office/powerpoint/2010/main" val="30767848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Indoor Games </a:t>
            </a:r>
            <a:endParaRPr lang="en-GB" sz="4400" dirty="0"/>
          </a:p>
        </p:txBody>
      </p:sp>
      <p:sp>
        <p:nvSpPr>
          <p:cNvPr id="3" name="Text Placeholder 2"/>
          <p:cNvSpPr>
            <a:spLocks noGrp="1"/>
          </p:cNvSpPr>
          <p:nvPr>
            <p:ph type="body" idx="1"/>
          </p:nvPr>
        </p:nvSpPr>
        <p:spPr/>
        <p:txBody>
          <a:bodyPr/>
          <a:lstStyle/>
          <a:p>
            <a:r>
              <a:rPr lang="en-GB" dirty="0" smtClean="0"/>
              <a:t>Each school had a focus on board games and shared favourite paper games with our partner schools.  Through video conferencing the children then played the games together.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44391745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Knockskeagh</a:t>
            </a:r>
            <a:r>
              <a:rPr lang="en-GB" dirty="0" smtClean="0"/>
              <a:t> National School, </a:t>
            </a:r>
            <a:r>
              <a:rPr lang="en-GB" dirty="0" err="1" smtClean="0"/>
              <a:t>Clonakilty</a:t>
            </a:r>
            <a:r>
              <a:rPr lang="en-GB" dirty="0" smtClean="0"/>
              <a:t>, Ireland</a:t>
            </a:r>
            <a:endParaRPr lang="en-GB" dirty="0"/>
          </a:p>
        </p:txBody>
      </p:sp>
      <p:pic>
        <p:nvPicPr>
          <p:cNvPr id="12"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920462"/>
            <a:ext cx="3858885" cy="289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525104"/>
            <a:ext cx="3008266" cy="401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23728" y="5783836"/>
            <a:ext cx="5544616" cy="369332"/>
          </a:xfrm>
          <a:prstGeom prst="rect">
            <a:avLst/>
          </a:prstGeom>
          <a:noFill/>
        </p:spPr>
        <p:txBody>
          <a:bodyPr wrap="square" rtlCol="0">
            <a:spAutoFit/>
          </a:bodyPr>
          <a:lstStyle/>
          <a:p>
            <a:r>
              <a:rPr lang="en-GB" dirty="0" smtClean="0"/>
              <a:t>We made a game for </a:t>
            </a:r>
            <a:r>
              <a:rPr lang="en-GB" smtClean="0"/>
              <a:t>our town.  </a:t>
            </a:r>
            <a:endParaRPr lang="en-GB" dirty="0"/>
          </a:p>
        </p:txBody>
      </p:sp>
    </p:spTree>
    <p:extLst>
      <p:ext uri="{BB962C8B-B14F-4D97-AF65-F5344CB8AC3E}">
        <p14:creationId xmlns:p14="http://schemas.microsoft.com/office/powerpoint/2010/main" val="23797867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Inhaltsplatzhalter 2"/>
          <p:cNvSpPr>
            <a:spLocks noGrp="1"/>
          </p:cNvSpPr>
          <p:nvPr>
            <p:ph idx="1"/>
          </p:nvPr>
        </p:nvSpPr>
        <p:spPr/>
        <p:txBody>
          <a:bodyPr/>
          <a:lstStyle/>
          <a:p>
            <a:endParaRPr lang="de-A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08912" cy="61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611560" y="1844824"/>
            <a:ext cx="8084714" cy="923330"/>
          </a:xfrm>
          <a:prstGeom prst="rect">
            <a:avLst/>
          </a:prstGeom>
          <a:noFill/>
        </p:spPr>
        <p:txBody>
          <a:bodyPr wrap="none" rtlCol="0">
            <a:spAutoFit/>
          </a:bodyPr>
          <a:lstStyle/>
          <a:p>
            <a:r>
              <a:rPr lang="de-AT" dirty="0" smtClean="0"/>
              <a:t>We had 2 wonderful days in school playing board games. </a:t>
            </a:r>
          </a:p>
          <a:p>
            <a:r>
              <a:rPr lang="de-AT" dirty="0" smtClean="0"/>
              <a:t>We did it on Shrove Tuesday and when the </a:t>
            </a:r>
            <a:r>
              <a:rPr lang="de-AT" dirty="0"/>
              <a:t>F</a:t>
            </a:r>
            <a:r>
              <a:rPr lang="de-AT" dirty="0" smtClean="0"/>
              <a:t>rench pupils came to visit us in </a:t>
            </a:r>
            <a:r>
              <a:rPr lang="de-AT" dirty="0"/>
              <a:t>A</a:t>
            </a:r>
            <a:r>
              <a:rPr lang="de-AT" dirty="0" smtClean="0"/>
              <a:t>ustria.</a:t>
            </a:r>
          </a:p>
          <a:p>
            <a:r>
              <a:rPr lang="de-AT" dirty="0" smtClean="0"/>
              <a:t>Everybody found a way to communicate. It was great fun!!</a:t>
            </a:r>
            <a:endParaRPr lang="de-AT" dirty="0"/>
          </a:p>
        </p:txBody>
      </p:sp>
      <p:pic>
        <p:nvPicPr>
          <p:cNvPr id="6" name="Grafik 5" descr="G:\Bilder F i Austria\_DSC09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900" y="2768154"/>
            <a:ext cx="3656965" cy="2447925"/>
          </a:xfrm>
          <a:prstGeom prst="rect">
            <a:avLst/>
          </a:prstGeom>
          <a:noFill/>
          <a:ln>
            <a:noFill/>
          </a:ln>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9392" y="2763094"/>
            <a:ext cx="3723646" cy="249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2215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Inhaltsplatzhalter 2"/>
          <p:cNvSpPr>
            <a:spLocks noGrp="1"/>
          </p:cNvSpPr>
          <p:nvPr>
            <p:ph idx="1"/>
          </p:nvPr>
        </p:nvSpPr>
        <p:spPr/>
        <p:txBody>
          <a:bodyPr/>
          <a:lstStyle/>
          <a:p>
            <a:endParaRPr lang="de-A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4" y="28916"/>
            <a:ext cx="8208912" cy="61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descr="G:\Bilder F i Austria\_DSC096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628800"/>
            <a:ext cx="2944495" cy="1971040"/>
          </a:xfrm>
          <a:prstGeom prst="rect">
            <a:avLst/>
          </a:prstGeom>
          <a:noFill/>
          <a:ln>
            <a:noFill/>
          </a:ln>
        </p:spPr>
      </p:pic>
      <p:pic>
        <p:nvPicPr>
          <p:cNvPr id="7" name="Grafik 6" descr="G:\Bilder F i Austria\_DSC09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1628800"/>
            <a:ext cx="2823329" cy="1971040"/>
          </a:xfrm>
          <a:prstGeom prst="rect">
            <a:avLst/>
          </a:prstGeom>
          <a:noFill/>
          <a:ln>
            <a:noFill/>
          </a:ln>
        </p:spPr>
      </p:pic>
      <p:pic>
        <p:nvPicPr>
          <p:cNvPr id="8" name="Grafik 7" descr="G:\Bilder F i Austria\_DSC092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3717032"/>
            <a:ext cx="2664296" cy="2088232"/>
          </a:xfrm>
          <a:prstGeom prst="rect">
            <a:avLst/>
          </a:prstGeom>
          <a:noFill/>
          <a:ln>
            <a:noFill/>
          </a:ln>
        </p:spPr>
      </p:pic>
    </p:spTree>
    <p:extLst>
      <p:ext uri="{BB962C8B-B14F-4D97-AF65-F5344CB8AC3E}">
        <p14:creationId xmlns:p14="http://schemas.microsoft.com/office/powerpoint/2010/main" val="23300218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149" y="205093"/>
            <a:ext cx="8229600" cy="1143000"/>
          </a:xfrm>
        </p:spPr>
        <p:txBody>
          <a:bodyPr/>
          <a:lstStyle/>
          <a:p>
            <a:r>
              <a:rPr lang="en-US" dirty="0" err="1"/>
              <a:t>Pyhältö</a:t>
            </a:r>
            <a:r>
              <a:rPr lang="en-US" dirty="0"/>
              <a:t> </a:t>
            </a:r>
            <a:r>
              <a:rPr lang="en-US" dirty="0" smtClean="0"/>
              <a:t>school</a:t>
            </a:r>
            <a:r>
              <a:rPr lang="en-GB" dirty="0" smtClean="0"/>
              <a:t>, Finland </a:t>
            </a:r>
            <a:endParaRPr lang="en-GB" dirty="0"/>
          </a:p>
        </p:txBody>
      </p:sp>
      <p:pic>
        <p:nvPicPr>
          <p:cNvPr id="5"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9" y="597251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https://mail.cambsed.net/owa/attachment.ashx?id=RgAAAABAgntiRrHSQIQesQA80SSQBwAVdkxLXjGQQ51Vm4lakNUNAYZk90AoAACkJznvVuXrToZZqLygqgzZAAC9KLGAAAAJ&amp;attcnt=1&amp;attid0=BAAAAAAA&amp;attcid0=24D9FA56-9791-4477-8729-CDD82CA3F5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https://mail.cambsed.net/owa/attachment.ashx?id=RgAAAABAgntiRrHSQIQesQA80SSQBwAVdkxLXjGQQ51Vm4lakNUNAYZk90AoAACkJznvVuXrToZZqLygqgzZAAC9KLGAAAAJ&amp;attcnt=1&amp;attid0=BAAAAAAA&amp;attcid0=24D9FA56-9791-4477-8729-CDD82CA3F5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700808"/>
            <a:ext cx="4683480" cy="263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mail.cambsed.net/owa/attachment.ashx?id=RgAAAABAgntiRrHSQIQesQA80SSQBwAVdkxLXjGQQ51Vm4lakNUNAYZk90AoAACkJznvVuXrToZZqLygqgzZAAC9KLF%2fAAAJ&amp;attcnt=1&amp;attid0=BAAAAAAA&amp;attcid0=A1F25245-E401-4995-851C-274385C59A3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1819" y="3861048"/>
            <a:ext cx="4494087" cy="253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87716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err="1" smtClean="0"/>
              <a:t>Gamlingay</a:t>
            </a:r>
            <a:r>
              <a:rPr lang="en-GB" dirty="0" smtClean="0"/>
              <a:t> First School, England</a:t>
            </a:r>
            <a:endParaRPr lang="en-GB" dirty="0"/>
          </a:p>
        </p:txBody>
      </p:sp>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348880"/>
            <a:ext cx="3839566"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916832"/>
            <a:ext cx="3839566"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39752" y="5661248"/>
            <a:ext cx="5544616" cy="923330"/>
          </a:xfrm>
          <a:prstGeom prst="rect">
            <a:avLst/>
          </a:prstGeom>
          <a:noFill/>
        </p:spPr>
        <p:txBody>
          <a:bodyPr wrap="square" rtlCol="0">
            <a:spAutoFit/>
          </a:bodyPr>
          <a:lstStyle/>
          <a:p>
            <a:r>
              <a:rPr lang="en-GB" dirty="0" smtClean="0"/>
              <a:t>Our parent support organisation bought a new board game for each class. We also had a board games club at lunch time for children to come to.  </a:t>
            </a:r>
            <a:endParaRPr lang="en-GB" dirty="0"/>
          </a:p>
        </p:txBody>
      </p:sp>
    </p:spTree>
    <p:extLst>
      <p:ext uri="{BB962C8B-B14F-4D97-AF65-F5344CB8AC3E}">
        <p14:creationId xmlns:p14="http://schemas.microsoft.com/office/powerpoint/2010/main" val="37714136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19872" y="116632"/>
            <a:ext cx="2004972" cy="461665"/>
          </a:xfrm>
          <a:prstGeom prst="rect">
            <a:avLst/>
          </a:prstGeom>
          <a:noFill/>
        </p:spPr>
        <p:txBody>
          <a:bodyPr wrap="none" rtlCol="0">
            <a:spAutoFit/>
          </a:bodyPr>
          <a:lstStyle/>
          <a:p>
            <a:r>
              <a:rPr lang="fr-FR" sz="2400" b="1" dirty="0" smtClean="0">
                <a:solidFill>
                  <a:schemeClr val="accent6">
                    <a:lumMod val="75000"/>
                  </a:schemeClr>
                </a:solidFill>
              </a:rPr>
              <a:t>French </a:t>
            </a:r>
            <a:r>
              <a:rPr lang="fr-FR" sz="2400" b="1" dirty="0" err="1" smtClean="0">
                <a:solidFill>
                  <a:schemeClr val="accent6">
                    <a:lumMod val="75000"/>
                  </a:schemeClr>
                </a:solidFill>
              </a:rPr>
              <a:t>games</a:t>
            </a:r>
            <a:r>
              <a:rPr lang="fr-FR" sz="2400" b="1" dirty="0" smtClean="0">
                <a:solidFill>
                  <a:schemeClr val="accent6">
                    <a:lumMod val="75000"/>
                  </a:schemeClr>
                </a:solidFill>
              </a:rPr>
              <a:t> </a:t>
            </a:r>
            <a:endParaRPr lang="fr-FR" sz="2400" b="1" dirty="0">
              <a:solidFill>
                <a:schemeClr val="accent6">
                  <a:lumMod val="75000"/>
                </a:schemeClr>
              </a:solidFill>
            </a:endParaRPr>
          </a:p>
        </p:txBody>
      </p:sp>
      <p:pic>
        <p:nvPicPr>
          <p:cNvPr id="7" name="Image 6" descr="IMG_2608.JPG"/>
          <p:cNvPicPr>
            <a:picLocks noChangeAspect="1"/>
          </p:cNvPicPr>
          <p:nvPr/>
        </p:nvPicPr>
        <p:blipFill>
          <a:blip r:embed="rId2" cstate="print"/>
          <a:stretch>
            <a:fillRect/>
          </a:stretch>
        </p:blipFill>
        <p:spPr>
          <a:xfrm>
            <a:off x="611560" y="548680"/>
            <a:ext cx="1920000" cy="1440000"/>
          </a:xfrm>
          <a:prstGeom prst="rect">
            <a:avLst/>
          </a:prstGeom>
        </p:spPr>
      </p:pic>
      <p:pic>
        <p:nvPicPr>
          <p:cNvPr id="8" name="Image 7" descr="IMG_2609.JPG"/>
          <p:cNvPicPr>
            <a:picLocks noChangeAspect="1"/>
          </p:cNvPicPr>
          <p:nvPr/>
        </p:nvPicPr>
        <p:blipFill>
          <a:blip r:embed="rId3" cstate="print"/>
          <a:stretch>
            <a:fillRect/>
          </a:stretch>
        </p:blipFill>
        <p:spPr>
          <a:xfrm>
            <a:off x="2621360" y="525860"/>
            <a:ext cx="1920000" cy="1440000"/>
          </a:xfrm>
          <a:prstGeom prst="rect">
            <a:avLst/>
          </a:prstGeom>
        </p:spPr>
      </p:pic>
      <p:pic>
        <p:nvPicPr>
          <p:cNvPr id="9" name="Image 8" descr="IMG_2611.JPG"/>
          <p:cNvPicPr>
            <a:picLocks noChangeAspect="1"/>
          </p:cNvPicPr>
          <p:nvPr/>
        </p:nvPicPr>
        <p:blipFill>
          <a:blip r:embed="rId4" cstate="print"/>
          <a:stretch>
            <a:fillRect/>
          </a:stretch>
        </p:blipFill>
        <p:spPr>
          <a:xfrm>
            <a:off x="4637584" y="525860"/>
            <a:ext cx="1920000" cy="1440000"/>
          </a:xfrm>
          <a:prstGeom prst="rect">
            <a:avLst/>
          </a:prstGeom>
        </p:spPr>
      </p:pic>
      <p:pic>
        <p:nvPicPr>
          <p:cNvPr id="10" name="Image 9" descr="IMG_2614.JPG"/>
          <p:cNvPicPr>
            <a:picLocks noChangeAspect="1"/>
          </p:cNvPicPr>
          <p:nvPr/>
        </p:nvPicPr>
        <p:blipFill>
          <a:blip r:embed="rId5" cstate="print"/>
          <a:stretch>
            <a:fillRect/>
          </a:stretch>
        </p:blipFill>
        <p:spPr>
          <a:xfrm>
            <a:off x="6653808" y="525860"/>
            <a:ext cx="1920000" cy="1440000"/>
          </a:xfrm>
          <a:prstGeom prst="rect">
            <a:avLst/>
          </a:prstGeom>
        </p:spPr>
      </p:pic>
      <p:pic>
        <p:nvPicPr>
          <p:cNvPr id="11" name="Image 10" descr="IMG_2615.JPG"/>
          <p:cNvPicPr>
            <a:picLocks noChangeAspect="1"/>
          </p:cNvPicPr>
          <p:nvPr/>
        </p:nvPicPr>
        <p:blipFill>
          <a:blip r:embed="rId6" cstate="print"/>
          <a:stretch>
            <a:fillRect/>
          </a:stretch>
        </p:blipFill>
        <p:spPr>
          <a:xfrm>
            <a:off x="605136" y="2110036"/>
            <a:ext cx="1920000" cy="1440000"/>
          </a:xfrm>
          <a:prstGeom prst="rect">
            <a:avLst/>
          </a:prstGeom>
        </p:spPr>
      </p:pic>
      <p:pic>
        <p:nvPicPr>
          <p:cNvPr id="12" name="Image 11" descr="IMG_2616.JPG"/>
          <p:cNvPicPr>
            <a:picLocks noChangeAspect="1"/>
          </p:cNvPicPr>
          <p:nvPr/>
        </p:nvPicPr>
        <p:blipFill>
          <a:blip r:embed="rId7" cstate="print"/>
          <a:stretch>
            <a:fillRect/>
          </a:stretch>
        </p:blipFill>
        <p:spPr>
          <a:xfrm>
            <a:off x="2621360" y="2110036"/>
            <a:ext cx="1920000" cy="1440000"/>
          </a:xfrm>
          <a:prstGeom prst="rect">
            <a:avLst/>
          </a:prstGeom>
        </p:spPr>
      </p:pic>
      <p:pic>
        <p:nvPicPr>
          <p:cNvPr id="13" name="Image 12" descr="IMG_2618.JPG"/>
          <p:cNvPicPr>
            <a:picLocks noChangeAspect="1"/>
          </p:cNvPicPr>
          <p:nvPr/>
        </p:nvPicPr>
        <p:blipFill>
          <a:blip r:embed="rId8" cstate="print"/>
          <a:stretch>
            <a:fillRect/>
          </a:stretch>
        </p:blipFill>
        <p:spPr>
          <a:xfrm>
            <a:off x="4637584" y="2110036"/>
            <a:ext cx="1920000" cy="1440000"/>
          </a:xfrm>
          <a:prstGeom prst="rect">
            <a:avLst/>
          </a:prstGeom>
        </p:spPr>
      </p:pic>
      <p:pic>
        <p:nvPicPr>
          <p:cNvPr id="14" name="Image 13" descr="IMG_2619.JPG"/>
          <p:cNvPicPr>
            <a:picLocks noChangeAspect="1"/>
          </p:cNvPicPr>
          <p:nvPr/>
        </p:nvPicPr>
        <p:blipFill>
          <a:blip r:embed="rId9" cstate="print"/>
          <a:stretch>
            <a:fillRect/>
          </a:stretch>
        </p:blipFill>
        <p:spPr>
          <a:xfrm>
            <a:off x="6653808" y="2110036"/>
            <a:ext cx="1920000" cy="1440000"/>
          </a:xfrm>
          <a:prstGeom prst="rect">
            <a:avLst/>
          </a:prstGeom>
        </p:spPr>
      </p:pic>
      <p:pic>
        <p:nvPicPr>
          <p:cNvPr id="16" name="Image 15" descr="IMG_2623.JPG"/>
          <p:cNvPicPr>
            <a:picLocks noChangeAspect="1"/>
          </p:cNvPicPr>
          <p:nvPr/>
        </p:nvPicPr>
        <p:blipFill>
          <a:blip r:embed="rId10" cstate="print"/>
          <a:stretch>
            <a:fillRect/>
          </a:stretch>
        </p:blipFill>
        <p:spPr>
          <a:xfrm>
            <a:off x="2621360" y="3694212"/>
            <a:ext cx="1920000" cy="1440000"/>
          </a:xfrm>
          <a:prstGeom prst="rect">
            <a:avLst/>
          </a:prstGeom>
        </p:spPr>
      </p:pic>
      <p:pic>
        <p:nvPicPr>
          <p:cNvPr id="17" name="Image 16" descr="IMG_2624.JPG"/>
          <p:cNvPicPr>
            <a:picLocks noChangeAspect="1"/>
          </p:cNvPicPr>
          <p:nvPr/>
        </p:nvPicPr>
        <p:blipFill>
          <a:blip r:embed="rId11" cstate="print"/>
          <a:stretch>
            <a:fillRect/>
          </a:stretch>
        </p:blipFill>
        <p:spPr>
          <a:xfrm>
            <a:off x="4637584" y="3694212"/>
            <a:ext cx="1920000" cy="1440000"/>
          </a:xfrm>
          <a:prstGeom prst="rect">
            <a:avLst/>
          </a:prstGeom>
        </p:spPr>
      </p:pic>
      <p:pic>
        <p:nvPicPr>
          <p:cNvPr id="18" name="Image 17" descr="IMG_2626.JPG"/>
          <p:cNvPicPr>
            <a:picLocks noChangeAspect="1"/>
          </p:cNvPicPr>
          <p:nvPr/>
        </p:nvPicPr>
        <p:blipFill>
          <a:blip r:embed="rId12" cstate="print"/>
          <a:stretch>
            <a:fillRect/>
          </a:stretch>
        </p:blipFill>
        <p:spPr>
          <a:xfrm>
            <a:off x="6653808" y="3694212"/>
            <a:ext cx="1920000" cy="1440000"/>
          </a:xfrm>
          <a:prstGeom prst="rect">
            <a:avLst/>
          </a:prstGeom>
        </p:spPr>
      </p:pic>
      <p:pic>
        <p:nvPicPr>
          <p:cNvPr id="19" name="Image 18" descr="IMG_2630.JPG"/>
          <p:cNvPicPr>
            <a:picLocks noChangeAspect="1"/>
          </p:cNvPicPr>
          <p:nvPr/>
        </p:nvPicPr>
        <p:blipFill>
          <a:blip r:embed="rId13" cstate="print"/>
          <a:stretch>
            <a:fillRect/>
          </a:stretch>
        </p:blipFill>
        <p:spPr>
          <a:xfrm>
            <a:off x="611560" y="5301208"/>
            <a:ext cx="1920000" cy="1440000"/>
          </a:xfrm>
          <a:prstGeom prst="rect">
            <a:avLst/>
          </a:prstGeom>
        </p:spPr>
      </p:pic>
      <p:pic>
        <p:nvPicPr>
          <p:cNvPr id="20" name="Image 19" descr="IMG_2980.JPG"/>
          <p:cNvPicPr>
            <a:picLocks noChangeAspect="1"/>
          </p:cNvPicPr>
          <p:nvPr/>
        </p:nvPicPr>
        <p:blipFill>
          <a:blip r:embed="rId14" cstate="print"/>
          <a:stretch>
            <a:fillRect/>
          </a:stretch>
        </p:blipFill>
        <p:spPr>
          <a:xfrm>
            <a:off x="2621360" y="5278388"/>
            <a:ext cx="1920000" cy="1440000"/>
          </a:xfrm>
          <a:prstGeom prst="rect">
            <a:avLst/>
          </a:prstGeom>
        </p:spPr>
      </p:pic>
      <p:pic>
        <p:nvPicPr>
          <p:cNvPr id="21" name="Image 20" descr="IMG_2970.JPG"/>
          <p:cNvPicPr>
            <a:picLocks noChangeAspect="1"/>
          </p:cNvPicPr>
          <p:nvPr/>
        </p:nvPicPr>
        <p:blipFill>
          <a:blip r:embed="rId15" cstate="print"/>
          <a:stretch>
            <a:fillRect/>
          </a:stretch>
        </p:blipFill>
        <p:spPr>
          <a:xfrm>
            <a:off x="4637584" y="5278388"/>
            <a:ext cx="1920000" cy="1440000"/>
          </a:xfrm>
          <a:prstGeom prst="rect">
            <a:avLst/>
          </a:prstGeom>
        </p:spPr>
      </p:pic>
      <p:pic>
        <p:nvPicPr>
          <p:cNvPr id="22" name="Image 21" descr="IMG_2952.JPG"/>
          <p:cNvPicPr>
            <a:picLocks noChangeAspect="1"/>
          </p:cNvPicPr>
          <p:nvPr/>
        </p:nvPicPr>
        <p:blipFill>
          <a:blip r:embed="rId16" cstate="print"/>
          <a:stretch>
            <a:fillRect/>
          </a:stretch>
        </p:blipFill>
        <p:spPr>
          <a:xfrm>
            <a:off x="605136" y="3694212"/>
            <a:ext cx="1920000" cy="1440000"/>
          </a:xfrm>
          <a:prstGeom prst="rect">
            <a:avLst/>
          </a:prstGeom>
        </p:spPr>
      </p:pic>
      <p:pic>
        <p:nvPicPr>
          <p:cNvPr id="23" name="Image 22" descr="IMG_2960.JPG"/>
          <p:cNvPicPr>
            <a:picLocks noChangeAspect="1"/>
          </p:cNvPicPr>
          <p:nvPr/>
        </p:nvPicPr>
        <p:blipFill>
          <a:blip r:embed="rId17" cstate="print"/>
          <a:stretch>
            <a:fillRect/>
          </a:stretch>
        </p:blipFill>
        <p:spPr>
          <a:xfrm>
            <a:off x="6653808" y="5278388"/>
            <a:ext cx="1920000" cy="1440000"/>
          </a:xfrm>
          <a:prstGeom prst="rect">
            <a:avLst/>
          </a:prstGeom>
        </p:spPr>
      </p:pic>
    </p:spTree>
    <p:extLst>
      <p:ext uri="{BB962C8B-B14F-4D97-AF65-F5344CB8AC3E}">
        <p14:creationId xmlns:p14="http://schemas.microsoft.com/office/powerpoint/2010/main" val="22701302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06" y="476672"/>
            <a:ext cx="8229600" cy="1359024"/>
          </a:xfrm>
        </p:spPr>
        <p:txBody>
          <a:bodyPr>
            <a:normAutofit fontScale="90000"/>
          </a:bodyPr>
          <a:lstStyle/>
          <a:p>
            <a:pPr algn="ctr"/>
            <a:r>
              <a:rPr lang="en-GB" dirty="0" smtClean="0"/>
              <a:t/>
            </a:r>
            <a:br>
              <a:rPr lang="en-GB" dirty="0" smtClean="0"/>
            </a:br>
            <a:r>
              <a:rPr lang="en-GB" dirty="0" smtClean="0"/>
              <a:t>I.C.S ‘Lombardo </a:t>
            </a:r>
            <a:r>
              <a:rPr lang="en-GB" dirty="0" err="1" smtClean="0"/>
              <a:t>Radice</a:t>
            </a:r>
            <a:r>
              <a:rPr lang="en-GB" dirty="0" smtClean="0"/>
              <a:t>’ </a:t>
            </a:r>
            <a:r>
              <a:rPr lang="en-GB" dirty="0"/>
              <a:t/>
            </a:r>
            <a:br>
              <a:rPr lang="en-GB" dirty="0"/>
            </a:br>
            <a:r>
              <a:rPr lang="en-GB" dirty="0" smtClean="0"/>
              <a:t>Italy</a:t>
            </a:r>
            <a:endParaRPr lang="en-GB" dirty="0"/>
          </a:p>
        </p:txBody>
      </p:sp>
      <p:pic>
        <p:nvPicPr>
          <p:cNvPr id="4"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83841" y="1964907"/>
            <a:ext cx="4244143" cy="318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4730503" y="2240846"/>
            <a:ext cx="3910003" cy="293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88660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Finland, March 2015</a:t>
            </a:r>
            <a:endParaRPr lang="en-GB" dirty="0"/>
          </a:p>
        </p:txBody>
      </p:sp>
      <p:sp>
        <p:nvSpPr>
          <p:cNvPr id="3" name="Text Placeholder 2"/>
          <p:cNvSpPr>
            <a:spLocks noGrp="1"/>
          </p:cNvSpPr>
          <p:nvPr>
            <p:ph type="body" idx="1"/>
          </p:nvPr>
        </p:nvSpPr>
        <p:spPr>
          <a:xfrm>
            <a:off x="539552" y="2783384"/>
            <a:ext cx="7772400" cy="1509712"/>
          </a:xfrm>
        </p:spPr>
        <p:txBody>
          <a:bodyPr/>
          <a:lstStyle/>
          <a:p>
            <a:r>
              <a:rPr lang="en-GB" dirty="0" smtClean="0"/>
              <a:t>Our 5th meeting was hosted by </a:t>
            </a:r>
            <a:r>
              <a:rPr lang="en-US" dirty="0" err="1" smtClean="0"/>
              <a:t>Pyhältö</a:t>
            </a:r>
            <a:r>
              <a:rPr lang="en-US" dirty="0" smtClean="0"/>
              <a:t>,</a:t>
            </a:r>
            <a:r>
              <a:rPr lang="en-GB" dirty="0" smtClean="0"/>
              <a:t> </a:t>
            </a:r>
            <a:r>
              <a:rPr lang="en-GB" dirty="0" err="1" smtClean="0"/>
              <a:t>Hamina</a:t>
            </a:r>
            <a:r>
              <a:rPr lang="en-GB" dirty="0" smtClean="0"/>
              <a:t>, Finland. </a:t>
            </a:r>
          </a:p>
          <a:p>
            <a:r>
              <a:rPr lang="en-GB" dirty="0" smtClean="0"/>
              <a:t>At the meeting there were 3 English,</a:t>
            </a:r>
            <a:r>
              <a:rPr lang="en-GB" dirty="0"/>
              <a:t> </a:t>
            </a:r>
            <a:r>
              <a:rPr lang="en-GB" dirty="0" smtClean="0"/>
              <a:t>2 Italians, 3 French, 2 Austrian, and 2 Irish representatives.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87727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53583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87065"/>
            <a:ext cx="8147248" cy="852704"/>
          </a:xfrm>
        </p:spPr>
        <p:txBody>
          <a:bodyPr>
            <a:normAutofit fontScale="90000"/>
          </a:bodyPr>
          <a:lstStyle/>
          <a:p>
            <a:r>
              <a:rPr lang="en-GB" sz="2800" dirty="0" smtClean="0"/>
              <a:t>We were welcomed to Finland through traditional dance and singing.  We played some Comenius games outside.  As well as visiting </a:t>
            </a:r>
            <a:r>
              <a:rPr lang="en-US" sz="2400" dirty="0" err="1" smtClean="0"/>
              <a:t>Pyhältö</a:t>
            </a:r>
            <a:r>
              <a:rPr lang="en-US" sz="2400" dirty="0" smtClean="0"/>
              <a:t> we visited a bigger school in the town </a:t>
            </a:r>
            <a:r>
              <a:rPr lang="en-US" sz="2400" dirty="0" err="1" smtClean="0"/>
              <a:t>centre</a:t>
            </a:r>
            <a:r>
              <a:rPr lang="en-US" sz="2400" dirty="0" smtClean="0"/>
              <a:t>.  </a:t>
            </a:r>
            <a:endParaRPr lang="en-GB"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2348880"/>
            <a:ext cx="4436863" cy="3327648"/>
          </a:xfrm>
        </p:spPr>
      </p:pic>
      <p:pic>
        <p:nvPicPr>
          <p:cNvPr id="1026" name="Picture 2" descr="\\Sn08srv01\users_staff$\dhenry\My Documents\My Pictures\2015-04-17 From Ipad\IMG_1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739769"/>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n08srv01\users_staff$\dhenry\My Documents\My Pictures\2015-04-17 From Ipad\IMG_10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3247" y="4293096"/>
            <a:ext cx="2783776" cy="208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23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019122968"/>
              </p:ext>
            </p:extLst>
          </p:nvPr>
        </p:nvGraphicFramePr>
        <p:xfrm>
          <a:off x="179512" y="260648"/>
          <a:ext cx="8712968" cy="6336704"/>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740352" y="88338"/>
            <a:ext cx="1152128" cy="1540462"/>
          </a:xfrm>
          <a:prstGeom prst="rect">
            <a:avLst/>
          </a:prstGeom>
          <a:noFill/>
          <a:ln>
            <a:noFill/>
          </a:ln>
        </p:spPr>
      </p:pic>
    </p:spTree>
    <p:extLst>
      <p:ext uri="{BB962C8B-B14F-4D97-AF65-F5344CB8AC3E}">
        <p14:creationId xmlns:p14="http://schemas.microsoft.com/office/powerpoint/2010/main" val="18344728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dirty="0" smtClean="0"/>
              <a:t>In our leisure time we went to a summer house for a sauna, a quick dip in the lake and to cook some sausages over a fire!  We also enjoyed a cultural tour of </a:t>
            </a:r>
            <a:r>
              <a:rPr lang="en-GB" sz="2400" dirty="0" err="1" smtClean="0"/>
              <a:t>Hamina</a:t>
            </a:r>
            <a:r>
              <a:rPr lang="en-GB" sz="2400" dirty="0" smtClean="0"/>
              <a:t>.  </a:t>
            </a:r>
            <a:endParaRPr lang="en-GB" sz="2400" dirty="0"/>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060848"/>
            <a:ext cx="3260733" cy="2175520"/>
          </a:xfrm>
        </p:spPr>
      </p:pic>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59517"/>
            <a:ext cx="3692443" cy="2463552"/>
          </a:xfrm>
          <a:prstGeom prst="rect">
            <a:avLst/>
          </a:prstGeom>
        </p:spPr>
      </p:pic>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298" y="4653136"/>
            <a:ext cx="3044877" cy="2031504"/>
          </a:xfrm>
          <a:prstGeom prst="rect">
            <a:avLst/>
          </a:prstGeom>
        </p:spPr>
      </p:pic>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4454490"/>
            <a:ext cx="3387397" cy="2260029"/>
          </a:xfrm>
          <a:prstGeom prst="rect">
            <a:avLst/>
          </a:prstGeom>
        </p:spPr>
      </p:pic>
    </p:spTree>
    <p:extLst>
      <p:ext uri="{BB962C8B-B14F-4D97-AF65-F5344CB8AC3E}">
        <p14:creationId xmlns:p14="http://schemas.microsoft.com/office/powerpoint/2010/main" val="6376578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Austria, April 2015</a:t>
            </a:r>
            <a:endParaRPr lang="en-GB" dirty="0"/>
          </a:p>
        </p:txBody>
      </p:sp>
      <p:sp>
        <p:nvSpPr>
          <p:cNvPr id="3" name="Text Placeholder 2"/>
          <p:cNvSpPr>
            <a:spLocks noGrp="1"/>
          </p:cNvSpPr>
          <p:nvPr>
            <p:ph type="body" idx="1"/>
          </p:nvPr>
        </p:nvSpPr>
        <p:spPr>
          <a:xfrm>
            <a:off x="539552" y="2783384"/>
            <a:ext cx="7776864" cy="1797744"/>
          </a:xfrm>
        </p:spPr>
        <p:txBody>
          <a:bodyPr>
            <a:normAutofit/>
          </a:bodyPr>
          <a:lstStyle/>
          <a:p>
            <a:r>
              <a:rPr lang="en-GB" dirty="0" smtClean="0"/>
              <a:t>34 pupils from Oust-</a:t>
            </a:r>
            <a:r>
              <a:rPr lang="en-GB" dirty="0" err="1" smtClean="0"/>
              <a:t>Marest</a:t>
            </a:r>
            <a:r>
              <a:rPr lang="en-GB" dirty="0" smtClean="0"/>
              <a:t>, France visited </a:t>
            </a:r>
            <a:r>
              <a:rPr lang="en-GB" dirty="0" err="1" smtClean="0"/>
              <a:t>Scheffau</a:t>
            </a:r>
            <a:r>
              <a:rPr lang="en-GB" dirty="0" smtClean="0"/>
              <a:t>, Austria from 13</a:t>
            </a:r>
            <a:r>
              <a:rPr lang="en-GB" baseline="30000" dirty="0" smtClean="0"/>
              <a:t>th </a:t>
            </a:r>
            <a:r>
              <a:rPr lang="en-GB" dirty="0" smtClean="0"/>
              <a:t>-17</a:t>
            </a:r>
            <a:r>
              <a:rPr lang="en-GB" baseline="30000" dirty="0" smtClean="0"/>
              <a:t>th</a:t>
            </a:r>
            <a:r>
              <a:rPr lang="en-GB" dirty="0" smtClean="0"/>
              <a:t> April.  They played outdoor games, participated in school activities and visited the local places of interest.  The children from both countries were delighted to meet each other.  Together, they had a wonderful week and developed their European identity.  </a:t>
            </a:r>
          </a:p>
          <a:p>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380311" y="4603470"/>
            <a:ext cx="1495693" cy="2132856"/>
          </a:xfrm>
          <a:prstGeom prst="rect">
            <a:avLst/>
          </a:prstGeom>
          <a:noFill/>
          <a:ln>
            <a:noFill/>
          </a:ln>
        </p:spPr>
      </p:pic>
    </p:spTree>
    <p:extLst>
      <p:ext uri="{BB962C8B-B14F-4D97-AF65-F5344CB8AC3E}">
        <p14:creationId xmlns:p14="http://schemas.microsoft.com/office/powerpoint/2010/main" val="205928976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pic>
        <p:nvPicPr>
          <p:cNvPr id="6" name="Inhaltsplatzhalter 5" descr="Microsoft Office 20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24" y="188640"/>
            <a:ext cx="8208912" cy="615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611560" y="1628800"/>
            <a:ext cx="7852676" cy="646331"/>
          </a:xfrm>
          <a:prstGeom prst="rect">
            <a:avLst/>
          </a:prstGeom>
          <a:noFill/>
        </p:spPr>
        <p:txBody>
          <a:bodyPr wrap="square" rtlCol="0">
            <a:spAutoFit/>
          </a:bodyPr>
          <a:lstStyle/>
          <a:p>
            <a:r>
              <a:rPr lang="de-AT" dirty="0" smtClean="0"/>
              <a:t>They danced, sang, found similarities and differences in their culture, shared food, talked in different languages and made friends!</a:t>
            </a:r>
            <a:endParaRPr lang="de-AT"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829129"/>
            <a:ext cx="3678034" cy="2479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4128" y="-3771800"/>
            <a:ext cx="2160000" cy="161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2829129"/>
            <a:ext cx="3192565" cy="239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1256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Inhaltsplatzhalter 2"/>
          <p:cNvSpPr>
            <a:spLocks noGrp="1"/>
          </p:cNvSpPr>
          <p:nvPr>
            <p:ph idx="1"/>
          </p:nvPr>
        </p:nvSpPr>
        <p:spPr/>
        <p:txBody>
          <a:bodyPr/>
          <a:lstStyle/>
          <a:p>
            <a:endParaRPr lang="de-AT"/>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24" y="188639"/>
            <a:ext cx="8421132" cy="631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556792"/>
            <a:ext cx="2520378" cy="189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610869"/>
            <a:ext cx="2448272" cy="18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7349" y="3573016"/>
            <a:ext cx="2976394" cy="2232248"/>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4249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England, May 2015</a:t>
            </a:r>
            <a:endParaRPr lang="en-GB" dirty="0"/>
          </a:p>
        </p:txBody>
      </p:sp>
      <p:sp>
        <p:nvSpPr>
          <p:cNvPr id="3" name="Text Placeholder 2"/>
          <p:cNvSpPr>
            <a:spLocks noGrp="1"/>
          </p:cNvSpPr>
          <p:nvPr>
            <p:ph type="body" idx="1"/>
          </p:nvPr>
        </p:nvSpPr>
        <p:spPr>
          <a:xfrm>
            <a:off x="539552" y="2783384"/>
            <a:ext cx="7772400" cy="1509712"/>
          </a:xfrm>
        </p:spPr>
        <p:txBody>
          <a:bodyPr/>
          <a:lstStyle/>
          <a:p>
            <a:r>
              <a:rPr lang="en-GB" dirty="0" smtClean="0"/>
              <a:t>Our final meeting was hosted by Gamlingay First School, England. </a:t>
            </a:r>
          </a:p>
          <a:p>
            <a:r>
              <a:rPr lang="en-GB" dirty="0" smtClean="0"/>
              <a:t>At the meeting there were 2 Italians, 3 French, 2 Austrian (and 6 Austrian children), 2 Finnish and 3 Irish representatives.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87727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720856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CIM\101_PANA\P10102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541696"/>
            <a:ext cx="4164108" cy="31230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DCIM\101_PANA\P1010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573016"/>
            <a:ext cx="4175817" cy="31317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DCIM\101_PANA\P10101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275" y="3789035"/>
            <a:ext cx="3525693" cy="264421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DCIM\101_PANA\P10101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7" y="712232"/>
            <a:ext cx="3709335" cy="278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2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332657"/>
            <a:ext cx="4320480" cy="324036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609488"/>
            <a:ext cx="4187957" cy="314096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678681"/>
            <a:ext cx="4003444" cy="30025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476672"/>
            <a:ext cx="4026292" cy="3019719"/>
          </a:xfrm>
          <a:prstGeom prst="rect">
            <a:avLst/>
          </a:prstGeom>
        </p:spPr>
      </p:pic>
    </p:spTree>
    <p:extLst>
      <p:ext uri="{BB962C8B-B14F-4D97-AF65-F5344CB8AC3E}">
        <p14:creationId xmlns:p14="http://schemas.microsoft.com/office/powerpoint/2010/main" val="1792114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Digital Book </a:t>
            </a:r>
            <a:endParaRPr lang="en-GB" dirty="0"/>
          </a:p>
        </p:txBody>
      </p:sp>
      <p:sp>
        <p:nvSpPr>
          <p:cNvPr id="3" name="Text Placeholder 2"/>
          <p:cNvSpPr>
            <a:spLocks noGrp="1"/>
          </p:cNvSpPr>
          <p:nvPr>
            <p:ph type="body" idx="1"/>
          </p:nvPr>
        </p:nvSpPr>
        <p:spPr>
          <a:xfrm>
            <a:off x="539552" y="2783384"/>
            <a:ext cx="7776864" cy="1797744"/>
          </a:xfrm>
        </p:spPr>
        <p:txBody>
          <a:bodyPr>
            <a:normAutofit/>
          </a:bodyPr>
          <a:lstStyle/>
          <a:p>
            <a:r>
              <a:rPr lang="en-GB" dirty="0" smtClean="0"/>
              <a:t>A digital book has been created to share some cultural information from the different countries, among the schools.  </a:t>
            </a:r>
          </a:p>
          <a:p>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380311" y="4603470"/>
            <a:ext cx="1495693" cy="2132856"/>
          </a:xfrm>
          <a:prstGeom prst="rect">
            <a:avLst/>
          </a:prstGeom>
          <a:noFill/>
          <a:ln>
            <a:noFill/>
          </a:ln>
        </p:spPr>
      </p:pic>
    </p:spTree>
    <p:extLst>
      <p:ext uri="{BB962C8B-B14F-4D97-AF65-F5344CB8AC3E}">
        <p14:creationId xmlns:p14="http://schemas.microsoft.com/office/powerpoint/2010/main" val="287961510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7544" y="1268760"/>
            <a:ext cx="8229600" cy="1368152"/>
          </a:xfrm>
        </p:spPr>
        <p:txBody>
          <a:bodyPr/>
          <a:lstStyle/>
          <a:p>
            <a:r>
              <a:rPr lang="en-GB" dirty="0"/>
              <a:t>http://oust-marest.ee.ac-amiens.fr/didapage/</a:t>
            </a:r>
          </a:p>
        </p:txBody>
      </p:sp>
    </p:spTree>
    <p:extLst>
      <p:ext uri="{BB962C8B-B14F-4D97-AF65-F5344CB8AC3E}">
        <p14:creationId xmlns:p14="http://schemas.microsoft.com/office/powerpoint/2010/main" val="206201218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16736"/>
            <a:ext cx="8051232" cy="1104152"/>
          </a:xfrm>
        </p:spPr>
        <p:txBody>
          <a:bodyPr/>
          <a:lstStyle/>
          <a:p>
            <a:r>
              <a:rPr lang="en-GB" dirty="0" smtClean="0"/>
              <a:t>Surveys	 Summer 2015</a:t>
            </a:r>
            <a:endParaRPr lang="en-GB" dirty="0"/>
          </a:p>
        </p:txBody>
      </p:sp>
      <p:sp>
        <p:nvSpPr>
          <p:cNvPr id="3" name="Text Placeholder 2"/>
          <p:cNvSpPr>
            <a:spLocks noGrp="1"/>
          </p:cNvSpPr>
          <p:nvPr>
            <p:ph type="body" idx="1"/>
          </p:nvPr>
        </p:nvSpPr>
        <p:spPr/>
        <p:txBody>
          <a:bodyPr/>
          <a:lstStyle/>
          <a:p>
            <a:r>
              <a:rPr lang="en-GB" dirty="0" smtClean="0"/>
              <a:t>Each school carried out a questionnaire to find out if the Comenius project had changed how children spend their leisure time.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419681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552279848"/>
              </p:ext>
            </p:extLst>
          </p:nvPr>
        </p:nvGraphicFramePr>
        <p:xfrm>
          <a:off x="128587" y="188640"/>
          <a:ext cx="8886825" cy="648072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740352" y="88338"/>
            <a:ext cx="1152128" cy="1540462"/>
          </a:xfrm>
          <a:prstGeom prst="rect">
            <a:avLst/>
          </a:prstGeom>
          <a:noFill/>
          <a:ln>
            <a:noFill/>
          </a:ln>
        </p:spPr>
      </p:pic>
    </p:spTree>
    <p:extLst>
      <p:ext uri="{BB962C8B-B14F-4D97-AF65-F5344CB8AC3E}">
        <p14:creationId xmlns:p14="http://schemas.microsoft.com/office/powerpoint/2010/main" val="33361636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836712"/>
            <a:ext cx="8229600" cy="1143000"/>
          </a:xfrm>
        </p:spPr>
        <p:txBody>
          <a:bodyPr>
            <a:normAutofit fontScale="90000"/>
          </a:bodyPr>
          <a:lstStyle/>
          <a:p>
            <a:r>
              <a:rPr lang="en-GB" sz="3600" dirty="0"/>
              <a:t>Have you spent less time in front of a screen/ chosen valuable (different) leisure activities as a result of the Comenius project? </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2190578002"/>
              </p:ext>
            </p:extLst>
          </p:nvPr>
        </p:nvGraphicFramePr>
        <p:xfrm>
          <a:off x="827584" y="2420888"/>
          <a:ext cx="7272807" cy="3312368"/>
        </p:xfrm>
        <a:graphic>
          <a:graphicData uri="http://schemas.openxmlformats.org/drawingml/2006/table">
            <a:tbl>
              <a:tblPr firstRow="1" firstCol="1" bandRow="1">
                <a:tableStyleId>{5C22544A-7EE6-4342-B048-85BDC9FD1C3A}</a:tableStyleId>
              </a:tblPr>
              <a:tblGrid>
                <a:gridCol w="2424269"/>
                <a:gridCol w="2424269"/>
                <a:gridCol w="2424269"/>
              </a:tblGrid>
              <a:tr h="617852">
                <a:tc>
                  <a:txBody>
                    <a:bodyPr/>
                    <a:lstStyle/>
                    <a:p>
                      <a:pPr algn="ctr">
                        <a:lnSpc>
                          <a:spcPct val="115000"/>
                        </a:lnSpc>
                        <a:spcAft>
                          <a:spcPts val="0"/>
                        </a:spcAft>
                      </a:pPr>
                      <a:r>
                        <a:rPr lang="en-IE" sz="2400" dirty="0">
                          <a:effectLst/>
                        </a:rPr>
                        <a:t>Answers in %</a:t>
                      </a:r>
                      <a:endParaRPr lang="en-GB" sz="2400" dirty="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Yes %</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No %</a:t>
                      </a:r>
                      <a:endParaRPr lang="en-GB" sz="2400">
                        <a:effectLst/>
                        <a:latin typeface="Calibri"/>
                        <a:ea typeface="Calibri"/>
                        <a:cs typeface="Times New Roman"/>
                      </a:endParaRPr>
                    </a:p>
                  </a:txBody>
                  <a:tcPr marL="60328" marR="60328" marT="0" marB="0" anchor="b"/>
                </a:tc>
              </a:tr>
              <a:tr h="449086">
                <a:tc>
                  <a:txBody>
                    <a:bodyPr/>
                    <a:lstStyle/>
                    <a:p>
                      <a:pPr algn="ctr">
                        <a:lnSpc>
                          <a:spcPct val="115000"/>
                        </a:lnSpc>
                        <a:spcAft>
                          <a:spcPts val="0"/>
                        </a:spcAft>
                      </a:pPr>
                      <a:r>
                        <a:rPr lang="en-IE" sz="2400">
                          <a:effectLst/>
                        </a:rPr>
                        <a:t>Austria</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89</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11</a:t>
                      </a:r>
                      <a:endParaRPr lang="en-GB" sz="2400">
                        <a:effectLst/>
                        <a:latin typeface="Calibri"/>
                        <a:ea typeface="Calibri"/>
                        <a:cs typeface="Times New Roman"/>
                      </a:endParaRPr>
                    </a:p>
                  </a:txBody>
                  <a:tcPr marL="60328" marR="60328" marT="0" marB="0" anchor="b"/>
                </a:tc>
              </a:tr>
              <a:tr h="449086">
                <a:tc>
                  <a:txBody>
                    <a:bodyPr/>
                    <a:lstStyle/>
                    <a:p>
                      <a:pPr algn="ctr">
                        <a:lnSpc>
                          <a:spcPct val="115000"/>
                        </a:lnSpc>
                        <a:spcAft>
                          <a:spcPts val="0"/>
                        </a:spcAft>
                      </a:pPr>
                      <a:r>
                        <a:rPr lang="en-IE" sz="2400">
                          <a:effectLst/>
                        </a:rPr>
                        <a:t>England</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74</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26</a:t>
                      </a:r>
                      <a:endParaRPr lang="en-GB" sz="2400">
                        <a:effectLst/>
                        <a:latin typeface="Calibri"/>
                        <a:ea typeface="Calibri"/>
                        <a:cs typeface="Times New Roman"/>
                      </a:endParaRPr>
                    </a:p>
                  </a:txBody>
                  <a:tcPr marL="60328" marR="60328" marT="0" marB="0" anchor="b"/>
                </a:tc>
              </a:tr>
              <a:tr h="449086">
                <a:tc>
                  <a:txBody>
                    <a:bodyPr/>
                    <a:lstStyle/>
                    <a:p>
                      <a:pPr algn="ctr">
                        <a:lnSpc>
                          <a:spcPct val="115000"/>
                        </a:lnSpc>
                        <a:spcAft>
                          <a:spcPts val="0"/>
                        </a:spcAft>
                      </a:pPr>
                      <a:r>
                        <a:rPr lang="en-IE" sz="2400">
                          <a:effectLst/>
                        </a:rPr>
                        <a:t>Ireland</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84</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16</a:t>
                      </a:r>
                      <a:endParaRPr lang="en-GB" sz="2400">
                        <a:effectLst/>
                        <a:latin typeface="Calibri"/>
                        <a:ea typeface="Calibri"/>
                        <a:cs typeface="Times New Roman"/>
                      </a:endParaRPr>
                    </a:p>
                  </a:txBody>
                  <a:tcPr marL="60328" marR="60328" marT="0" marB="0" anchor="b"/>
                </a:tc>
              </a:tr>
              <a:tr h="449086">
                <a:tc>
                  <a:txBody>
                    <a:bodyPr/>
                    <a:lstStyle/>
                    <a:p>
                      <a:pPr algn="ctr">
                        <a:lnSpc>
                          <a:spcPct val="115000"/>
                        </a:lnSpc>
                        <a:spcAft>
                          <a:spcPts val="0"/>
                        </a:spcAft>
                      </a:pPr>
                      <a:r>
                        <a:rPr lang="en-IE" sz="2400">
                          <a:effectLst/>
                        </a:rPr>
                        <a:t>Italy</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75</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25</a:t>
                      </a:r>
                      <a:endParaRPr lang="en-GB" sz="2400">
                        <a:effectLst/>
                        <a:latin typeface="Calibri"/>
                        <a:ea typeface="Calibri"/>
                        <a:cs typeface="Times New Roman"/>
                      </a:endParaRPr>
                    </a:p>
                  </a:txBody>
                  <a:tcPr marL="60328" marR="60328" marT="0" marB="0" anchor="b"/>
                </a:tc>
              </a:tr>
              <a:tr h="449086">
                <a:tc>
                  <a:txBody>
                    <a:bodyPr/>
                    <a:lstStyle/>
                    <a:p>
                      <a:pPr algn="ctr">
                        <a:lnSpc>
                          <a:spcPct val="115000"/>
                        </a:lnSpc>
                        <a:spcAft>
                          <a:spcPts val="0"/>
                        </a:spcAft>
                      </a:pPr>
                      <a:r>
                        <a:rPr lang="en-IE" sz="2400">
                          <a:effectLst/>
                        </a:rPr>
                        <a:t>Finland</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a:effectLst/>
                        </a:rPr>
                        <a:t>56</a:t>
                      </a:r>
                      <a:endParaRPr lang="en-GB" sz="240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dirty="0">
                          <a:effectLst/>
                        </a:rPr>
                        <a:t>44</a:t>
                      </a:r>
                      <a:endParaRPr lang="en-GB" sz="2400" dirty="0">
                        <a:effectLst/>
                        <a:latin typeface="Calibri"/>
                        <a:ea typeface="Calibri"/>
                        <a:cs typeface="Times New Roman"/>
                      </a:endParaRPr>
                    </a:p>
                  </a:txBody>
                  <a:tcPr marL="60328" marR="60328" marT="0" marB="0" anchor="b"/>
                </a:tc>
              </a:tr>
              <a:tr h="449086">
                <a:tc>
                  <a:txBody>
                    <a:bodyPr/>
                    <a:lstStyle/>
                    <a:p>
                      <a:pPr algn="ctr">
                        <a:lnSpc>
                          <a:spcPct val="115000"/>
                        </a:lnSpc>
                        <a:spcAft>
                          <a:spcPts val="0"/>
                        </a:spcAft>
                      </a:pPr>
                      <a:r>
                        <a:rPr lang="en-IE" sz="2400" dirty="0">
                          <a:effectLst/>
                        </a:rPr>
                        <a:t>France</a:t>
                      </a:r>
                      <a:endParaRPr lang="en-GB" sz="2400" dirty="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dirty="0">
                          <a:effectLst/>
                        </a:rPr>
                        <a:t>74</a:t>
                      </a:r>
                      <a:endParaRPr lang="en-GB" sz="2400" dirty="0">
                        <a:effectLst/>
                        <a:latin typeface="Calibri"/>
                        <a:ea typeface="Calibri"/>
                        <a:cs typeface="Times New Roman"/>
                      </a:endParaRPr>
                    </a:p>
                  </a:txBody>
                  <a:tcPr marL="60328" marR="60328" marT="0" marB="0" anchor="b"/>
                </a:tc>
                <a:tc>
                  <a:txBody>
                    <a:bodyPr/>
                    <a:lstStyle/>
                    <a:p>
                      <a:pPr algn="ctr">
                        <a:lnSpc>
                          <a:spcPct val="115000"/>
                        </a:lnSpc>
                        <a:spcAft>
                          <a:spcPts val="0"/>
                        </a:spcAft>
                      </a:pPr>
                      <a:r>
                        <a:rPr lang="en-IE" sz="2400" dirty="0">
                          <a:effectLst/>
                        </a:rPr>
                        <a:t>26</a:t>
                      </a:r>
                      <a:endParaRPr lang="en-GB" sz="2400" dirty="0">
                        <a:effectLst/>
                        <a:latin typeface="Calibri"/>
                        <a:ea typeface="Calibri"/>
                        <a:cs typeface="Times New Roman"/>
                      </a:endParaRPr>
                    </a:p>
                  </a:txBody>
                  <a:tcPr marL="60328" marR="60328" marT="0" marB="0" anchor="b"/>
                </a:tc>
              </a:tr>
            </a:tbl>
          </a:graphicData>
        </a:graphic>
      </p:graphicFrame>
    </p:spTree>
    <p:extLst>
      <p:ext uri="{BB962C8B-B14F-4D97-AF65-F5344CB8AC3E}">
        <p14:creationId xmlns:p14="http://schemas.microsoft.com/office/powerpoint/2010/main" val="37765625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000" dirty="0"/>
              <a:t>Did you try a new activity with your family as a result of the Comenius project? </a:t>
            </a:r>
            <a:endParaRPr lang="en-GB"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421131246"/>
              </p:ext>
            </p:extLst>
          </p:nvPr>
        </p:nvGraphicFramePr>
        <p:xfrm>
          <a:off x="323528" y="2132856"/>
          <a:ext cx="8136903" cy="4032448"/>
        </p:xfrm>
        <a:graphic>
          <a:graphicData uri="http://schemas.openxmlformats.org/drawingml/2006/table">
            <a:tbl>
              <a:tblPr firstRow="1" firstCol="1" bandRow="1">
                <a:tableStyleId>{5C22544A-7EE6-4342-B048-85BDC9FD1C3A}</a:tableStyleId>
              </a:tblPr>
              <a:tblGrid>
                <a:gridCol w="2712301"/>
                <a:gridCol w="2712301"/>
                <a:gridCol w="2712301"/>
              </a:tblGrid>
              <a:tr h="504056">
                <a:tc>
                  <a:txBody>
                    <a:bodyPr/>
                    <a:lstStyle/>
                    <a:p>
                      <a:pPr>
                        <a:lnSpc>
                          <a:spcPct val="115000"/>
                        </a:lnSpc>
                        <a:spcAft>
                          <a:spcPts val="0"/>
                        </a:spcAft>
                      </a:pPr>
                      <a:r>
                        <a:rPr lang="en-IE" sz="2400" dirty="0">
                          <a:effectLst/>
                        </a:rPr>
                        <a:t> </a:t>
                      </a:r>
                      <a:endParaRPr lang="en-GB" sz="2400" dirty="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Yes %</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No %</a:t>
                      </a:r>
                      <a:endParaRPr lang="en-GB" sz="2400">
                        <a:effectLst/>
                        <a:latin typeface="Calibri"/>
                        <a:ea typeface="Calibri"/>
                        <a:cs typeface="Times New Roman"/>
                      </a:endParaRPr>
                    </a:p>
                  </a:txBody>
                  <a:tcPr marL="55876" marR="55876" marT="0" marB="0" anchor="b"/>
                </a:tc>
              </a:tr>
              <a:tr h="504056">
                <a:tc>
                  <a:txBody>
                    <a:bodyPr/>
                    <a:lstStyle/>
                    <a:p>
                      <a:pPr algn="ctr">
                        <a:lnSpc>
                          <a:spcPct val="115000"/>
                        </a:lnSpc>
                        <a:spcAft>
                          <a:spcPts val="0"/>
                        </a:spcAft>
                      </a:pPr>
                      <a:r>
                        <a:rPr lang="en-IE" sz="2400">
                          <a:effectLst/>
                        </a:rPr>
                        <a:t>Austria</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52</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48</a:t>
                      </a:r>
                      <a:endParaRPr lang="en-GB" sz="2400">
                        <a:effectLst/>
                        <a:latin typeface="Calibri"/>
                        <a:ea typeface="Calibri"/>
                        <a:cs typeface="Times New Roman"/>
                      </a:endParaRPr>
                    </a:p>
                  </a:txBody>
                  <a:tcPr marL="55876" marR="55876" marT="0" marB="0" anchor="b"/>
                </a:tc>
              </a:tr>
              <a:tr h="504056">
                <a:tc>
                  <a:txBody>
                    <a:bodyPr/>
                    <a:lstStyle/>
                    <a:p>
                      <a:pPr algn="ctr">
                        <a:lnSpc>
                          <a:spcPct val="115000"/>
                        </a:lnSpc>
                        <a:spcAft>
                          <a:spcPts val="0"/>
                        </a:spcAft>
                      </a:pPr>
                      <a:r>
                        <a:rPr lang="en-IE" sz="2400">
                          <a:effectLst/>
                        </a:rPr>
                        <a:t>England</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52</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48</a:t>
                      </a:r>
                      <a:endParaRPr lang="en-GB" sz="2400">
                        <a:effectLst/>
                        <a:latin typeface="Calibri"/>
                        <a:ea typeface="Calibri"/>
                        <a:cs typeface="Times New Roman"/>
                      </a:endParaRPr>
                    </a:p>
                  </a:txBody>
                  <a:tcPr marL="55876" marR="55876" marT="0" marB="0" anchor="b"/>
                </a:tc>
              </a:tr>
              <a:tr h="504056">
                <a:tc>
                  <a:txBody>
                    <a:bodyPr/>
                    <a:lstStyle/>
                    <a:p>
                      <a:pPr algn="ctr">
                        <a:lnSpc>
                          <a:spcPct val="115000"/>
                        </a:lnSpc>
                        <a:spcAft>
                          <a:spcPts val="0"/>
                        </a:spcAft>
                      </a:pPr>
                      <a:r>
                        <a:rPr lang="en-IE" sz="2400">
                          <a:effectLst/>
                        </a:rPr>
                        <a:t>Ireland</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77</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23</a:t>
                      </a:r>
                      <a:endParaRPr lang="en-GB" sz="2400">
                        <a:effectLst/>
                        <a:latin typeface="Calibri"/>
                        <a:ea typeface="Calibri"/>
                        <a:cs typeface="Times New Roman"/>
                      </a:endParaRPr>
                    </a:p>
                  </a:txBody>
                  <a:tcPr marL="55876" marR="55876" marT="0" marB="0" anchor="b"/>
                </a:tc>
              </a:tr>
              <a:tr h="504056">
                <a:tc>
                  <a:txBody>
                    <a:bodyPr/>
                    <a:lstStyle/>
                    <a:p>
                      <a:pPr algn="ctr">
                        <a:lnSpc>
                          <a:spcPct val="115000"/>
                        </a:lnSpc>
                        <a:spcAft>
                          <a:spcPts val="0"/>
                        </a:spcAft>
                      </a:pPr>
                      <a:r>
                        <a:rPr lang="en-IE" sz="2400">
                          <a:effectLst/>
                        </a:rPr>
                        <a:t>Italy</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75</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25</a:t>
                      </a:r>
                      <a:endParaRPr lang="en-GB" sz="2400">
                        <a:effectLst/>
                        <a:latin typeface="Calibri"/>
                        <a:ea typeface="Calibri"/>
                        <a:cs typeface="Times New Roman"/>
                      </a:endParaRPr>
                    </a:p>
                  </a:txBody>
                  <a:tcPr marL="55876" marR="55876" marT="0" marB="0" anchor="b"/>
                </a:tc>
              </a:tr>
              <a:tr h="504056">
                <a:tc>
                  <a:txBody>
                    <a:bodyPr/>
                    <a:lstStyle/>
                    <a:p>
                      <a:pPr algn="ctr">
                        <a:lnSpc>
                          <a:spcPct val="115000"/>
                        </a:lnSpc>
                        <a:spcAft>
                          <a:spcPts val="0"/>
                        </a:spcAft>
                      </a:pPr>
                      <a:r>
                        <a:rPr lang="en-IE" sz="2400">
                          <a:effectLst/>
                        </a:rPr>
                        <a:t>Finland</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dirty="0">
                          <a:effectLst/>
                        </a:rPr>
                        <a:t>37</a:t>
                      </a:r>
                      <a:endParaRPr lang="en-GB" sz="2400" dirty="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63</a:t>
                      </a:r>
                      <a:endParaRPr lang="en-GB" sz="2400">
                        <a:effectLst/>
                        <a:latin typeface="Calibri"/>
                        <a:ea typeface="Calibri"/>
                        <a:cs typeface="Times New Roman"/>
                      </a:endParaRPr>
                    </a:p>
                  </a:txBody>
                  <a:tcPr marL="55876" marR="55876" marT="0" marB="0" anchor="b"/>
                </a:tc>
              </a:tr>
              <a:tr h="504056">
                <a:tc>
                  <a:txBody>
                    <a:bodyPr/>
                    <a:lstStyle/>
                    <a:p>
                      <a:pPr algn="ctr">
                        <a:lnSpc>
                          <a:spcPct val="115000"/>
                        </a:lnSpc>
                        <a:spcAft>
                          <a:spcPts val="0"/>
                        </a:spcAft>
                      </a:pPr>
                      <a:r>
                        <a:rPr lang="en-IE" sz="2400">
                          <a:effectLst/>
                        </a:rPr>
                        <a:t>France</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a:effectLst/>
                        </a:rPr>
                        <a:t>87</a:t>
                      </a:r>
                      <a:endParaRPr lang="en-GB" sz="24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2400" dirty="0">
                          <a:effectLst/>
                        </a:rPr>
                        <a:t>13</a:t>
                      </a:r>
                      <a:endParaRPr lang="en-GB" sz="2400" dirty="0">
                        <a:effectLst/>
                        <a:latin typeface="Calibri"/>
                        <a:ea typeface="Calibri"/>
                        <a:cs typeface="Times New Roman"/>
                      </a:endParaRPr>
                    </a:p>
                  </a:txBody>
                  <a:tcPr marL="55876" marR="55876" marT="0" marB="0" anchor="b"/>
                </a:tc>
              </a:tr>
              <a:tr h="504056">
                <a:tc>
                  <a:txBody>
                    <a:bodyPr/>
                    <a:lstStyle/>
                    <a:p>
                      <a:pPr>
                        <a:lnSpc>
                          <a:spcPct val="115000"/>
                        </a:lnSpc>
                        <a:spcAft>
                          <a:spcPts val="0"/>
                        </a:spcAft>
                      </a:pPr>
                      <a:r>
                        <a:rPr lang="en-IE" sz="900" dirty="0">
                          <a:effectLst/>
                        </a:rPr>
                        <a:t> </a:t>
                      </a:r>
                      <a:endParaRPr lang="en-GB" sz="900" dirty="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900">
                          <a:effectLst/>
                        </a:rPr>
                        <a:t> </a:t>
                      </a:r>
                      <a:endParaRPr lang="en-GB" sz="900">
                        <a:effectLst/>
                        <a:latin typeface="Calibri"/>
                        <a:ea typeface="Calibri"/>
                        <a:cs typeface="Times New Roman"/>
                      </a:endParaRPr>
                    </a:p>
                  </a:txBody>
                  <a:tcPr marL="55876" marR="55876" marT="0" marB="0" anchor="b"/>
                </a:tc>
                <a:tc>
                  <a:txBody>
                    <a:bodyPr/>
                    <a:lstStyle/>
                    <a:p>
                      <a:pPr algn="ctr">
                        <a:lnSpc>
                          <a:spcPct val="115000"/>
                        </a:lnSpc>
                        <a:spcAft>
                          <a:spcPts val="0"/>
                        </a:spcAft>
                      </a:pPr>
                      <a:r>
                        <a:rPr lang="en-IE" sz="900" dirty="0">
                          <a:effectLst/>
                        </a:rPr>
                        <a:t> </a:t>
                      </a:r>
                      <a:endParaRPr lang="en-GB" sz="900" dirty="0">
                        <a:effectLst/>
                        <a:latin typeface="Calibri"/>
                        <a:ea typeface="Calibri"/>
                        <a:cs typeface="Times New Roman"/>
                      </a:endParaRPr>
                    </a:p>
                  </a:txBody>
                  <a:tcPr marL="55876" marR="55876" marT="0" marB="0" anchor="b"/>
                </a:tc>
              </a:tr>
            </a:tbl>
          </a:graphicData>
        </a:graphic>
      </p:graphicFrame>
    </p:spTree>
    <p:extLst>
      <p:ext uri="{BB962C8B-B14F-4D97-AF65-F5344CB8AC3E}">
        <p14:creationId xmlns:p14="http://schemas.microsoft.com/office/powerpoint/2010/main" val="27017518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Languages</a:t>
            </a:r>
            <a:endParaRPr lang="en-GB" dirty="0"/>
          </a:p>
        </p:txBody>
      </p:sp>
      <p:sp>
        <p:nvSpPr>
          <p:cNvPr id="3" name="Text Placeholder 2"/>
          <p:cNvSpPr>
            <a:spLocks noGrp="1"/>
          </p:cNvSpPr>
          <p:nvPr>
            <p:ph type="body" idx="1"/>
          </p:nvPr>
        </p:nvSpPr>
        <p:spPr>
          <a:xfrm>
            <a:off x="539552" y="2783384"/>
            <a:ext cx="7776864" cy="1797744"/>
          </a:xfrm>
        </p:spPr>
        <p:txBody>
          <a:bodyPr>
            <a:normAutofit/>
          </a:bodyPr>
          <a:lstStyle/>
          <a:p>
            <a:r>
              <a:rPr lang="en-GB" dirty="0" smtClean="0"/>
              <a:t>Each school shared some basic vocabulary from their language with the other schools.  This was recorded and put together as a video dictionary.  The dictionary was then shared with children from the other schools.    </a:t>
            </a:r>
          </a:p>
          <a:p>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380311" y="4603470"/>
            <a:ext cx="1495693" cy="2132856"/>
          </a:xfrm>
          <a:prstGeom prst="rect">
            <a:avLst/>
          </a:prstGeom>
          <a:noFill/>
          <a:ln>
            <a:noFill/>
          </a:ln>
        </p:spPr>
      </p:pic>
    </p:spTree>
    <p:extLst>
      <p:ext uri="{BB962C8B-B14F-4D97-AF65-F5344CB8AC3E}">
        <p14:creationId xmlns:p14="http://schemas.microsoft.com/office/powerpoint/2010/main" val="79585239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9131" y="4096539"/>
            <a:ext cx="85737" cy="66684"/>
          </a:xfrm>
        </p:spPr>
      </p:pic>
      <p:pic>
        <p:nvPicPr>
          <p:cNvPr id="8" name="Picture 7" descr="D:\dictionary.htm - Internet Explorer"/>
          <p:cNvPicPr>
            <a:picLocks noChangeAspect="1"/>
          </p:cNvPicPr>
          <p:nvPr/>
        </p:nvPicPr>
        <p:blipFill rotWithShape="1">
          <a:blip r:embed="rId3">
            <a:extLst>
              <a:ext uri="{28A0092B-C50C-407E-A947-70E740481C1C}">
                <a14:useLocalDpi xmlns:a14="http://schemas.microsoft.com/office/drawing/2010/main" val="0"/>
              </a:ext>
            </a:extLst>
          </a:blip>
          <a:srcRect l="17015" t="15005" r="17910" b="-4823"/>
          <a:stretch/>
        </p:blipFill>
        <p:spPr>
          <a:xfrm>
            <a:off x="1314492" y="1268760"/>
            <a:ext cx="5950425" cy="4667535"/>
          </a:xfrm>
          <a:prstGeom prst="rect">
            <a:avLst/>
          </a:prstGeom>
        </p:spPr>
      </p:pic>
    </p:spTree>
    <p:extLst>
      <p:ext uri="{BB962C8B-B14F-4D97-AF65-F5344CB8AC3E}">
        <p14:creationId xmlns:p14="http://schemas.microsoft.com/office/powerpoint/2010/main" val="391458589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The travelling bears at the final meeting. </a:t>
            </a:r>
            <a:endParaRPr lang="en-GB" dirty="0"/>
          </a:p>
        </p:txBody>
      </p:sp>
      <p:pic>
        <p:nvPicPr>
          <p:cNvPr id="3074" name="Picture 2" descr="R:\Photographs and Videos\Comenius visitors\P10102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2888" y="-5897563"/>
            <a:ext cx="4800102"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R:\Photographs and Videos\Comenius visitors\P101026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45709" y="1935163"/>
            <a:ext cx="5852582"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96558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p:nvPr/>
        </p:nvPicPr>
        <p:blipFill rotWithShape="1">
          <a:blip r:embed="rId2" cstate="print"/>
          <a:srcRect l="25592" t="2671" r="19141" b="6546"/>
          <a:stretch/>
        </p:blipFill>
        <p:spPr bwMode="auto">
          <a:xfrm>
            <a:off x="5436096" y="675565"/>
            <a:ext cx="3052026" cy="2854224"/>
          </a:xfrm>
          <a:prstGeom prst="rect">
            <a:avLst/>
          </a:prstGeom>
          <a:noFill/>
          <a:ln w="9525">
            <a:noFill/>
            <a:miter lim="800000"/>
            <a:headEnd/>
            <a:tailEnd/>
          </a:ln>
        </p:spPr>
      </p:pic>
      <p:pic>
        <p:nvPicPr>
          <p:cNvPr id="1028" name="Image 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538" t="3438" r="26806" b="31276"/>
          <a:stretch/>
        </p:blipFill>
        <p:spPr bwMode="auto">
          <a:xfrm>
            <a:off x="5761572" y="3695700"/>
            <a:ext cx="2726550" cy="26565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 1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90" t="4580" r="17528" b="14928"/>
          <a:stretch/>
        </p:blipFill>
        <p:spPr bwMode="auto">
          <a:xfrm>
            <a:off x="3084042" y="2364185"/>
            <a:ext cx="1660260" cy="13609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8"/>
          <p:cNvSpPr>
            <a:spLocks noChangeArrowheads="1"/>
          </p:cNvSpPr>
          <p:nvPr/>
        </p:nvSpPr>
        <p:spPr bwMode="auto">
          <a:xfrm>
            <a:off x="0" y="369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0" y="693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0" y="10172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0" y="13411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0" y="1664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0" y="1988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9" name="Image 7"/>
          <p:cNvPicPr/>
          <p:nvPr/>
        </p:nvPicPr>
        <p:blipFill rotWithShape="1">
          <a:blip r:embed="rId5" cstate="print"/>
          <a:srcRect l="29569" t="7052" r="29654" b="12216"/>
          <a:stretch/>
        </p:blipFill>
        <p:spPr bwMode="auto">
          <a:xfrm>
            <a:off x="278946" y="2772543"/>
            <a:ext cx="2349062" cy="2617077"/>
          </a:xfrm>
          <a:prstGeom prst="rect">
            <a:avLst/>
          </a:prstGeom>
          <a:noFill/>
          <a:ln w="9525">
            <a:noFill/>
            <a:miter lim="800000"/>
            <a:headEnd/>
            <a:tailEnd/>
          </a:ln>
        </p:spPr>
      </p:pic>
      <p:pic>
        <p:nvPicPr>
          <p:cNvPr id="20" name="images2"/>
          <p:cNvPicPr/>
          <p:nvPr/>
        </p:nvPicPr>
        <p:blipFill rotWithShape="1">
          <a:blip r:embed="rId6" cstate="print"/>
          <a:srcRect l="24656" r="12733" b="8247"/>
          <a:stretch/>
        </p:blipFill>
        <p:spPr bwMode="auto">
          <a:xfrm>
            <a:off x="1976544" y="3902161"/>
            <a:ext cx="3609246" cy="2974919"/>
          </a:xfrm>
          <a:prstGeom prst="rect">
            <a:avLst/>
          </a:prstGeom>
          <a:noFill/>
          <a:ln w="9525">
            <a:noFill/>
            <a:miter lim="800000"/>
            <a:headEnd/>
            <a:tailEnd/>
          </a:ln>
        </p:spPr>
      </p:pic>
      <p:pic>
        <p:nvPicPr>
          <p:cNvPr id="21" name="images1"/>
          <p:cNvPicPr/>
          <p:nvPr/>
        </p:nvPicPr>
        <p:blipFill rotWithShape="1">
          <a:blip r:embed="rId7" cstate="print"/>
          <a:srcRect l="8724" t="4382" r="5776" b="11433"/>
          <a:stretch/>
        </p:blipFill>
        <p:spPr bwMode="auto">
          <a:xfrm>
            <a:off x="274947" y="481289"/>
            <a:ext cx="3637428" cy="1882896"/>
          </a:xfrm>
          <a:prstGeom prst="rect">
            <a:avLst/>
          </a:prstGeom>
          <a:noFill/>
          <a:ln w="9525">
            <a:noFill/>
            <a:miter lim="800000"/>
            <a:headEnd/>
            <a:tailEnd/>
          </a:ln>
        </p:spPr>
      </p:pic>
    </p:spTree>
    <p:extLst>
      <p:ext uri="{BB962C8B-B14F-4D97-AF65-F5344CB8AC3E}">
        <p14:creationId xmlns:p14="http://schemas.microsoft.com/office/powerpoint/2010/main" val="325880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013870479"/>
              </p:ext>
            </p:extLst>
          </p:nvPr>
        </p:nvGraphicFramePr>
        <p:xfrm>
          <a:off x="323528" y="260648"/>
          <a:ext cx="8568952" cy="6264696"/>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740352" y="88338"/>
            <a:ext cx="1152128" cy="1540462"/>
          </a:xfrm>
          <a:prstGeom prst="rect">
            <a:avLst/>
          </a:prstGeom>
          <a:noFill/>
          <a:ln>
            <a:noFill/>
          </a:ln>
        </p:spPr>
      </p:pic>
    </p:spTree>
    <p:extLst>
      <p:ext uri="{BB962C8B-B14F-4D97-AF65-F5344CB8AC3E}">
        <p14:creationId xmlns:p14="http://schemas.microsoft.com/office/powerpoint/2010/main" val="1098619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5462509"/>
              </p:ext>
            </p:extLst>
          </p:nvPr>
        </p:nvGraphicFramePr>
        <p:xfrm>
          <a:off x="323528" y="188640"/>
          <a:ext cx="8496944" cy="6264696"/>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740352" y="88338"/>
            <a:ext cx="1152128" cy="1540462"/>
          </a:xfrm>
          <a:prstGeom prst="rect">
            <a:avLst/>
          </a:prstGeom>
          <a:noFill/>
          <a:ln>
            <a:noFill/>
          </a:ln>
        </p:spPr>
      </p:pic>
    </p:spTree>
    <p:extLst>
      <p:ext uri="{BB962C8B-B14F-4D97-AF65-F5344CB8AC3E}">
        <p14:creationId xmlns:p14="http://schemas.microsoft.com/office/powerpoint/2010/main" val="985502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Knockskeagh</a:t>
            </a:r>
            <a:r>
              <a:rPr lang="en-GB" dirty="0" smtClean="0"/>
              <a:t> National School, </a:t>
            </a:r>
            <a:r>
              <a:rPr lang="en-GB" dirty="0" err="1" smtClean="0"/>
              <a:t>Clonakilty</a:t>
            </a:r>
            <a:r>
              <a:rPr lang="en-GB" dirty="0" smtClean="0"/>
              <a:t>, Ireland</a:t>
            </a:r>
            <a:endParaRPr lang="en-GB" dirty="0"/>
          </a:p>
        </p:txBody>
      </p:sp>
      <p:pic>
        <p:nvPicPr>
          <p:cNvPr id="2049" name="Picture 1" descr="Displaying Photo of 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32"/>
            <a:ext cx="7367841" cy="36724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75856" y="6093296"/>
            <a:ext cx="2327368" cy="369332"/>
          </a:xfrm>
          <a:prstGeom prst="rect">
            <a:avLst/>
          </a:prstGeom>
        </p:spPr>
        <p:txBody>
          <a:bodyPr wrap="none">
            <a:spAutoFit/>
          </a:bodyPr>
          <a:lstStyle/>
          <a:p>
            <a:r>
              <a:rPr lang="en-IE" dirty="0">
                <a:hlinkClick r:id="rId3"/>
              </a:rPr>
              <a:t>www.knockskeaghns.ie</a:t>
            </a:r>
            <a:endParaRPr lang="en-GB" dirty="0"/>
          </a:p>
        </p:txBody>
      </p:sp>
      <p:pic>
        <p:nvPicPr>
          <p:cNvPr id="12" name="Immagine 1" descr="C:\Users\anna\AppData\Local\Temp\Logo 1-1.jpg"/>
          <p:cNvPicPr>
            <a:picLocks noChangeAspect="1"/>
          </p:cNvPicPr>
          <p:nvPr/>
        </p:nvPicPr>
        <p:blipFill rotWithShape="1">
          <a:blip r:embed="rId4"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047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Travelling Bears</a:t>
            </a:r>
            <a:endParaRPr lang="en-GB" dirty="0"/>
          </a:p>
        </p:txBody>
      </p:sp>
      <p:sp>
        <p:nvSpPr>
          <p:cNvPr id="3" name="Text Placeholder 2"/>
          <p:cNvSpPr>
            <a:spLocks noGrp="1"/>
          </p:cNvSpPr>
          <p:nvPr>
            <p:ph type="body" idx="1"/>
          </p:nvPr>
        </p:nvSpPr>
        <p:spPr/>
        <p:txBody>
          <a:bodyPr/>
          <a:lstStyle/>
          <a:p>
            <a:r>
              <a:rPr lang="en-GB" dirty="0" smtClean="0"/>
              <a:t>Each school had a bear who visited all the other schools over the 2 year project, before returning home and sharing about their travels!</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989957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dirty="0" smtClean="0"/>
              <a:t>Paddy the Irish Bear helped with the Comenius survey</a:t>
            </a:r>
            <a:endParaRPr lang="en-GB"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52007"/>
            <a:ext cx="5807968" cy="435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374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5" y="1844824"/>
            <a:ext cx="4424166" cy="1143000"/>
          </a:xfrm>
        </p:spPr>
        <p:txBody>
          <a:bodyPr>
            <a:noAutofit/>
          </a:bodyPr>
          <a:lstStyle/>
          <a:p>
            <a:pPr algn="ctr"/>
            <a:r>
              <a:rPr lang="en-GB" sz="3200" dirty="0" smtClean="0"/>
              <a:t>Rupert the Austrian Bear visited England to find out how English children spend their leisure time.</a:t>
            </a:r>
            <a:endParaRPr lang="en-GB" sz="3200" dirty="0"/>
          </a:p>
        </p:txBody>
      </p:sp>
      <p:pic>
        <p:nvPicPr>
          <p:cNvPr id="6146" name="Picture 2" descr="R:\Teachers\International Folder\Comenius\Rupert with Puma clas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77968" y="3573015"/>
            <a:ext cx="4146143" cy="30952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1" y="404664"/>
            <a:ext cx="4083123" cy="273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1" descr="C:\Users\anna\AppData\Local\Temp\Logo 1-1.jpg"/>
          <p:cNvPicPr>
            <a:picLocks/>
          </p:cNvPicPr>
          <p:nvPr/>
        </p:nvPicPr>
        <p:blipFill rotWithShape="1">
          <a:blip r:embed="rId4"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072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3778383" cy="2364872"/>
          </a:xfrm>
        </p:spPr>
        <p:txBody>
          <a:bodyPr>
            <a:noAutofit/>
          </a:bodyPr>
          <a:lstStyle/>
          <a:p>
            <a:r>
              <a:rPr lang="en-GB" sz="4000" dirty="0" err="1" smtClean="0"/>
              <a:t>Barty</a:t>
            </a:r>
            <a:r>
              <a:rPr lang="en-GB" sz="4000" dirty="0" smtClean="0"/>
              <a:t>, the English Bear, played in the snow on his visit to Finland</a:t>
            </a:r>
            <a:endParaRPr lang="en-GB" sz="4000" dirty="0"/>
          </a:p>
        </p:txBody>
      </p:sp>
      <p:pic>
        <p:nvPicPr>
          <p:cNvPr id="8193" name="Picture 1" descr="Displaying Kuva 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73016"/>
            <a:ext cx="4277991" cy="32068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isplaying Kuva 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667" y="3573015"/>
            <a:ext cx="4077072" cy="30562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isplaying Kuva 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583" y="116632"/>
            <a:ext cx="4382156" cy="328498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1" descr="C:\Users\anna\AppData\Local\Temp\Logo 1-1.jpg"/>
          <p:cNvPicPr>
            <a:picLocks/>
          </p:cNvPicPr>
          <p:nvPr/>
        </p:nvPicPr>
        <p:blipFill rotWithShape="1">
          <a:blip r:embed="rId5" cstate="print">
            <a:extLst>
              <a:ext uri="{28A0092B-C50C-407E-A947-70E740481C1C}">
                <a14:useLocalDpi xmlns:a14="http://schemas.microsoft.com/office/drawing/2010/main" val="0"/>
              </a:ext>
            </a:extLst>
          </a:blip>
          <a:srcRect l="11557" r="8670"/>
          <a:stretch/>
        </p:blipFill>
        <p:spPr bwMode="auto">
          <a:xfrm>
            <a:off x="7703035" y="5176465"/>
            <a:ext cx="1219237" cy="1581125"/>
          </a:xfrm>
          <a:prstGeom prst="rect">
            <a:avLst/>
          </a:prstGeom>
          <a:noFill/>
          <a:ln>
            <a:noFill/>
          </a:ln>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430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37" y="476672"/>
            <a:ext cx="8229600" cy="2004832"/>
          </a:xfrm>
        </p:spPr>
        <p:txBody>
          <a:bodyPr>
            <a:normAutofit fontScale="90000"/>
          </a:bodyPr>
          <a:lstStyle/>
          <a:p>
            <a:pPr algn="ctr"/>
            <a:r>
              <a:rPr lang="en-GB" dirty="0" smtClean="0"/>
              <a:t>The Finnish Bear, </a:t>
            </a:r>
            <a:r>
              <a:rPr lang="en-GB" dirty="0" err="1" smtClean="0"/>
              <a:t>Moomin</a:t>
            </a:r>
            <a:r>
              <a:rPr lang="en-GB" dirty="0" smtClean="0"/>
              <a:t>, visited France to find out about their hobbies.  </a:t>
            </a:r>
            <a:endParaRPr lang="en-GB"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34" y="2801031"/>
            <a:ext cx="3729289" cy="372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640" b="30245"/>
          <a:stretch/>
        </p:blipFill>
        <p:spPr bwMode="auto">
          <a:xfrm>
            <a:off x="3707904" y="2510193"/>
            <a:ext cx="5202237" cy="234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1" descr="C:\Users\anna\AppData\Local\Temp\Logo 1-1.jpg"/>
          <p:cNvPicPr>
            <a:picLocks/>
          </p:cNvPicPr>
          <p:nvPr/>
        </p:nvPicPr>
        <p:blipFill rotWithShape="1">
          <a:blip r:embed="rId4"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79" y="597251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557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229600" cy="1143000"/>
          </a:xfrm>
        </p:spPr>
        <p:txBody>
          <a:bodyPr/>
          <a:lstStyle/>
          <a:p>
            <a:r>
              <a:rPr lang="en-GB" dirty="0" smtClean="0">
                <a:effectLst>
                  <a:outerShdw blurRad="38100" dist="38100" dir="2700000" algn="tl">
                    <a:srgbClr val="000000">
                      <a:alpha val="43137"/>
                    </a:srgbClr>
                  </a:outerShdw>
                </a:effectLst>
              </a:rPr>
              <a:t>The Italian Bear Bruno…</a:t>
            </a:r>
            <a:endParaRPr lang="en-GB" dirty="0">
              <a:effectLst>
                <a:outerShdw blurRad="38100" dist="38100" dir="2700000" algn="tl">
                  <a:srgbClr val="000000">
                    <a:alpha val="43137"/>
                  </a:srgbClr>
                </a:outerShdw>
              </a:effectLst>
            </a:endParaRPr>
          </a:p>
        </p:txBody>
      </p:sp>
      <p:pic>
        <p:nvPicPr>
          <p:cNvPr id="3073" name="Picture 1" descr="Displaying 20140203_1107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4104456" cy="3080407"/>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6755" y="1340768"/>
            <a:ext cx="3872025"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54827" y="4638738"/>
            <a:ext cx="6264696" cy="1446550"/>
          </a:xfrm>
          <a:prstGeom prst="rect">
            <a:avLst/>
          </a:prstGeom>
        </p:spPr>
        <p:txBody>
          <a:bodyPr wrap="square">
            <a:spAutoFit/>
          </a:bodyPr>
          <a:lstStyle/>
          <a:p>
            <a:r>
              <a:rPr lang="en-GB" sz="4400" dirty="0" smtClean="0">
                <a:solidFill>
                  <a:schemeClr val="accent1"/>
                </a:solidFill>
                <a:latin typeface="+mj-lt"/>
              </a:rPr>
              <a:t>…was warmly welcomed by children in Austria</a:t>
            </a:r>
            <a:endParaRPr lang="en-GB" sz="4400" dirty="0">
              <a:solidFill>
                <a:schemeClr val="accent1"/>
              </a:solidFill>
              <a:latin typeface="+mj-lt"/>
            </a:endParaRP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804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65" y="980728"/>
            <a:ext cx="8229600" cy="1143000"/>
          </a:xfrm>
        </p:spPr>
        <p:txBody>
          <a:bodyPr>
            <a:normAutofit fontScale="90000"/>
          </a:bodyPr>
          <a:lstStyle/>
          <a:p>
            <a:r>
              <a:rPr lang="en-GB" dirty="0" err="1" smtClean="0"/>
              <a:t>Saffie</a:t>
            </a:r>
            <a:r>
              <a:rPr lang="en-GB" dirty="0" smtClean="0"/>
              <a:t>, the French bear, before he headed off on his travels!</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420888"/>
            <a:ext cx="6245226" cy="416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695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Focus: traditions and customs - Christmas</a:t>
            </a:r>
            <a:endParaRPr lang="en-GB" dirty="0"/>
          </a:p>
        </p:txBody>
      </p:sp>
      <p:sp>
        <p:nvSpPr>
          <p:cNvPr id="3" name="Text Placeholder 2"/>
          <p:cNvSpPr>
            <a:spLocks noGrp="1"/>
          </p:cNvSpPr>
          <p:nvPr>
            <p:ph type="body" idx="1"/>
          </p:nvPr>
        </p:nvSpPr>
        <p:spPr/>
        <p:txBody>
          <a:bodyPr/>
          <a:lstStyle/>
          <a:p>
            <a:r>
              <a:rPr lang="en-GB" dirty="0" smtClean="0"/>
              <a:t>Each school shared with others about how they celebrate Christmas</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447889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51720" y="1196752"/>
            <a:ext cx="3456384" cy="2736304"/>
          </a:xfrm>
        </p:spPr>
        <p:txBody>
          <a:bodyPr>
            <a:normAutofit/>
          </a:bodyPr>
          <a:lstStyle/>
          <a:p>
            <a:pPr>
              <a:buNone/>
            </a:pPr>
            <a:r>
              <a:rPr lang="fr-FR" dirty="0" smtClean="0"/>
              <a:t>  Most </a:t>
            </a:r>
            <a:r>
              <a:rPr lang="en-GB" dirty="0" smtClean="0"/>
              <a:t>pupils</a:t>
            </a:r>
            <a:r>
              <a:rPr lang="fr-FR" dirty="0" smtClean="0"/>
              <a:t> have a </a:t>
            </a:r>
            <a:r>
              <a:rPr lang="fr-FR" dirty="0" err="1" smtClean="0"/>
              <a:t>special</a:t>
            </a:r>
            <a:r>
              <a:rPr lang="fr-FR" dirty="0" smtClean="0"/>
              <a:t> </a:t>
            </a:r>
            <a:r>
              <a:rPr lang="fr-FR" dirty="0" err="1" smtClean="0"/>
              <a:t>calendar</a:t>
            </a:r>
            <a:r>
              <a:rPr lang="fr-FR" dirty="0" smtClean="0"/>
              <a:t>: </a:t>
            </a:r>
          </a:p>
          <a:p>
            <a:pPr>
              <a:buNone/>
            </a:pPr>
            <a:r>
              <a:rPr lang="fr-FR" dirty="0" smtClean="0"/>
              <a:t>   </a:t>
            </a:r>
            <a:r>
              <a:rPr lang="fr-FR" dirty="0" err="1" smtClean="0"/>
              <a:t>every</a:t>
            </a:r>
            <a:r>
              <a:rPr lang="fr-FR" dirty="0" smtClean="0"/>
              <a:t> </a:t>
            </a:r>
            <a:r>
              <a:rPr lang="fr-FR" dirty="0" err="1" smtClean="0"/>
              <a:t>day</a:t>
            </a:r>
            <a:r>
              <a:rPr lang="fr-FR" dirty="0" smtClean="0"/>
              <a:t> </a:t>
            </a:r>
            <a:r>
              <a:rPr lang="fr-FR" dirty="0" err="1" smtClean="0"/>
              <a:t>they</a:t>
            </a:r>
            <a:r>
              <a:rPr lang="fr-FR" dirty="0" smtClean="0"/>
              <a:t> open a </a:t>
            </a:r>
            <a:r>
              <a:rPr lang="fr-FR" dirty="0" err="1" smtClean="0"/>
              <a:t>little</a:t>
            </a:r>
            <a:r>
              <a:rPr lang="fr-FR" dirty="0" smtClean="0"/>
              <a:t> </a:t>
            </a:r>
            <a:r>
              <a:rPr lang="fr-FR" dirty="0" err="1" smtClean="0"/>
              <a:t>window</a:t>
            </a:r>
            <a:r>
              <a:rPr lang="fr-FR" dirty="0" smtClean="0"/>
              <a:t> and </a:t>
            </a:r>
            <a:r>
              <a:rPr lang="fr-FR" dirty="0" err="1" smtClean="0"/>
              <a:t>find</a:t>
            </a:r>
            <a:r>
              <a:rPr lang="fr-FR" dirty="0" smtClean="0"/>
              <a:t> a </a:t>
            </a:r>
            <a:r>
              <a:rPr lang="fr-FR" dirty="0" err="1" smtClean="0"/>
              <a:t>chocolate</a:t>
            </a:r>
            <a:r>
              <a:rPr lang="fr-FR" dirty="0" smtClean="0"/>
              <a:t> (or a </a:t>
            </a:r>
            <a:r>
              <a:rPr lang="fr-FR" dirty="0" err="1" smtClean="0"/>
              <a:t>small</a:t>
            </a:r>
            <a:r>
              <a:rPr lang="fr-FR" dirty="0" smtClean="0"/>
              <a:t> </a:t>
            </a:r>
            <a:r>
              <a:rPr lang="fr-FR" dirty="0" err="1" smtClean="0"/>
              <a:t>present</a:t>
            </a:r>
            <a:r>
              <a:rPr lang="fr-FR" dirty="0" smtClean="0"/>
              <a:t>) </a:t>
            </a:r>
            <a:r>
              <a:rPr lang="fr-FR" dirty="0" err="1" smtClean="0"/>
              <a:t>inside</a:t>
            </a:r>
            <a:r>
              <a:rPr lang="fr-FR" dirty="0" smtClean="0"/>
              <a:t>.</a:t>
            </a:r>
          </a:p>
          <a:p>
            <a:pPr>
              <a:buNone/>
            </a:pPr>
            <a:endParaRPr lang="fr-FR" dirty="0"/>
          </a:p>
        </p:txBody>
      </p:sp>
      <p:pic>
        <p:nvPicPr>
          <p:cNvPr id="21506" name="Picture 2" descr="http://nosmarmots.com/wp-content/uploads/2011/11/Calendrier-Avent-suite.jpg"/>
          <p:cNvPicPr>
            <a:picLocks noChangeAspect="1" noChangeArrowheads="1"/>
          </p:cNvPicPr>
          <p:nvPr/>
        </p:nvPicPr>
        <p:blipFill>
          <a:blip r:embed="rId2" cstate="print"/>
          <a:srcRect/>
          <a:stretch>
            <a:fillRect/>
          </a:stretch>
        </p:blipFill>
        <p:spPr bwMode="auto">
          <a:xfrm>
            <a:off x="442857" y="1438236"/>
            <a:ext cx="1403161" cy="2422812"/>
          </a:xfrm>
          <a:prstGeom prst="rect">
            <a:avLst/>
          </a:prstGeom>
          <a:noFill/>
          <a:ln w="57150" cmpd="sng">
            <a:solidFill>
              <a:schemeClr val="tx1"/>
            </a:solidFill>
          </a:ln>
        </p:spPr>
      </p:pic>
      <p:sp>
        <p:nvSpPr>
          <p:cNvPr id="5" name="Rectangle 4"/>
          <p:cNvSpPr/>
          <p:nvPr/>
        </p:nvSpPr>
        <p:spPr>
          <a:xfrm>
            <a:off x="2051720" y="260648"/>
            <a:ext cx="8064896" cy="646331"/>
          </a:xfrm>
          <a:prstGeom prst="rect">
            <a:avLst/>
          </a:prstGeom>
        </p:spPr>
        <p:txBody>
          <a:bodyPr wrap="square">
            <a:spAutoFit/>
          </a:bodyPr>
          <a:lstStyle/>
          <a:p>
            <a:r>
              <a:rPr lang="fr-FR" sz="3600" dirty="0" smtClean="0"/>
              <a:t>Christmas in Oust-</a:t>
            </a:r>
            <a:r>
              <a:rPr lang="fr-FR" sz="3600" dirty="0" err="1" smtClean="0"/>
              <a:t>Marest</a:t>
            </a:r>
            <a:endParaRPr lang="fr-FR" sz="3600" dirty="0"/>
          </a:p>
        </p:txBody>
      </p:sp>
      <p:pic>
        <p:nvPicPr>
          <p:cNvPr id="7" name="Image 6" descr="IMG_3332.JPG"/>
          <p:cNvPicPr>
            <a:picLocks noChangeAspect="1"/>
          </p:cNvPicPr>
          <p:nvPr/>
        </p:nvPicPr>
        <p:blipFill>
          <a:blip r:embed="rId3" cstate="print"/>
          <a:stretch>
            <a:fillRect/>
          </a:stretch>
        </p:blipFill>
        <p:spPr>
          <a:xfrm rot="5400000">
            <a:off x="5396965" y="2024844"/>
            <a:ext cx="3672408" cy="2448272"/>
          </a:xfrm>
          <a:prstGeom prst="rect">
            <a:avLst/>
          </a:prstGeom>
          <a:ln w="57150" cmpd="sng">
            <a:solidFill>
              <a:schemeClr val="tx1"/>
            </a:solidFill>
          </a:ln>
        </p:spPr>
      </p:pic>
      <p:sp>
        <p:nvSpPr>
          <p:cNvPr id="8" name="Espace réservé du contenu 2"/>
          <p:cNvSpPr txBox="1">
            <a:spLocks/>
          </p:cNvSpPr>
          <p:nvPr/>
        </p:nvSpPr>
        <p:spPr>
          <a:xfrm>
            <a:off x="3335483" y="5376002"/>
            <a:ext cx="5544616" cy="1329011"/>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We</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decorate</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our</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houses</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inside</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and</a:t>
            </a:r>
            <a:r>
              <a:rPr kumimoji="0" lang="fr-FR" sz="2400" b="0" i="0" u="none" strike="noStrike" kern="1200" cap="none" spc="0" normalizeH="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outside</a:t>
            </a:r>
            <a:r>
              <a:rPr lang="fr-FR" sz="2400" dirty="0"/>
              <a:t> </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and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we</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decorate</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our</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 Christmas </a:t>
            </a:r>
            <a:r>
              <a:rPr kumimoji="0" lang="fr-FR" sz="2400" b="0" i="0" u="none" strike="noStrike" kern="1200" cap="none" spc="0" normalizeH="0" baseline="0" noProof="0" dirty="0" err="1" smtClean="0">
                <a:ln>
                  <a:noFill/>
                </a:ln>
                <a:solidFill>
                  <a:schemeClr val="tx1"/>
                </a:solidFill>
                <a:effectLst/>
                <a:uLnTx/>
                <a:uFillTx/>
                <a:latin typeface="+mn-lt"/>
                <a:ea typeface="+mn-ea"/>
                <a:cs typeface="+mn-cs"/>
              </a:rPr>
              <a:t>trees</a:t>
            </a:r>
            <a:r>
              <a:rPr kumimoji="0" lang="fr-FR" sz="2400" b="0" i="0" u="none" strike="noStrike" kern="1200" cap="none" spc="0" normalizeH="0" baseline="0" noProof="0" dirty="0" smtClean="0">
                <a:ln>
                  <a:noFill/>
                </a:ln>
                <a:solidFill>
                  <a:schemeClr val="tx1"/>
                </a:solidFill>
                <a:effectLst/>
                <a:uLnTx/>
                <a:uFillTx/>
                <a:latin typeface="+mn-lt"/>
                <a:ea typeface="+mn-ea"/>
                <a:cs typeface="+mn-cs"/>
              </a:rPr>
              <a:t>.</a:t>
            </a: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9978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47864" y="332657"/>
            <a:ext cx="3898776" cy="2664296"/>
          </a:xfrm>
        </p:spPr>
        <p:txBody>
          <a:bodyPr>
            <a:normAutofit/>
          </a:bodyPr>
          <a:lstStyle/>
          <a:p>
            <a:pPr>
              <a:buNone/>
            </a:pPr>
            <a:r>
              <a:rPr lang="fr-FR" sz="2700" dirty="0" smtClean="0"/>
              <a:t>   Our </a:t>
            </a:r>
            <a:r>
              <a:rPr lang="fr-FR" sz="2700" dirty="0" err="1" smtClean="0"/>
              <a:t>children</a:t>
            </a:r>
            <a:r>
              <a:rPr lang="fr-FR" sz="2700" dirty="0" smtClean="0"/>
              <a:t> are all </a:t>
            </a:r>
            <a:r>
              <a:rPr lang="fr-FR" sz="2700" dirty="0" err="1" smtClean="0"/>
              <a:t>waiting</a:t>
            </a:r>
            <a:r>
              <a:rPr lang="fr-FR" sz="2700" dirty="0" smtClean="0"/>
              <a:t> for </a:t>
            </a:r>
            <a:r>
              <a:rPr lang="fr-FR" sz="2700" dirty="0" err="1" smtClean="0"/>
              <a:t>Father</a:t>
            </a:r>
            <a:r>
              <a:rPr lang="fr-FR" sz="2700" dirty="0" smtClean="0"/>
              <a:t> Christmas to come. </a:t>
            </a:r>
            <a:r>
              <a:rPr lang="fr-FR" sz="2700" dirty="0" err="1" smtClean="0"/>
              <a:t>It’s</a:t>
            </a:r>
            <a:r>
              <a:rPr lang="fr-FR" sz="2700" dirty="0" smtClean="0"/>
              <a:t> </a:t>
            </a:r>
            <a:r>
              <a:rPr lang="fr-FR" sz="2700" dirty="0" err="1" smtClean="0"/>
              <a:t>quite</a:t>
            </a:r>
            <a:r>
              <a:rPr lang="fr-FR" sz="2700" dirty="0" smtClean="0"/>
              <a:t> </a:t>
            </a:r>
            <a:r>
              <a:rPr lang="fr-FR" sz="2700" dirty="0" err="1" smtClean="0"/>
              <a:t>easy</a:t>
            </a:r>
            <a:r>
              <a:rPr lang="fr-FR" sz="2700" dirty="0" smtClean="0"/>
              <a:t> to </a:t>
            </a:r>
            <a:r>
              <a:rPr lang="fr-FR" sz="2700" dirty="0" err="1" smtClean="0"/>
              <a:t>meet</a:t>
            </a:r>
            <a:r>
              <a:rPr lang="fr-FR" sz="2700" dirty="0" smtClean="0"/>
              <a:t> </a:t>
            </a:r>
            <a:r>
              <a:rPr lang="fr-FR" sz="2700" dirty="0" err="1" smtClean="0"/>
              <a:t>him</a:t>
            </a:r>
            <a:r>
              <a:rPr lang="fr-FR" sz="2700" dirty="0" smtClean="0"/>
              <a:t> in </a:t>
            </a:r>
            <a:r>
              <a:rPr lang="fr-FR" sz="2700" dirty="0" err="1" smtClean="0"/>
              <a:t>towns</a:t>
            </a:r>
            <a:r>
              <a:rPr lang="fr-FR" sz="2700" dirty="0" smtClean="0"/>
              <a:t>, shops...</a:t>
            </a:r>
          </a:p>
          <a:p>
            <a:pPr>
              <a:buNone/>
            </a:pPr>
            <a:r>
              <a:rPr lang="fr-FR" sz="2700" dirty="0" smtClean="0"/>
              <a:t>    </a:t>
            </a:r>
            <a:endParaRPr lang="fr-FR" sz="2700" dirty="0"/>
          </a:p>
        </p:txBody>
      </p:sp>
      <p:pic>
        <p:nvPicPr>
          <p:cNvPr id="4" name="Image 3" descr="P1030969.JPG"/>
          <p:cNvPicPr>
            <a:picLocks noChangeAspect="1"/>
          </p:cNvPicPr>
          <p:nvPr/>
        </p:nvPicPr>
        <p:blipFill>
          <a:blip r:embed="rId2" cstate="print"/>
          <a:stretch>
            <a:fillRect/>
          </a:stretch>
        </p:blipFill>
        <p:spPr>
          <a:xfrm>
            <a:off x="467544" y="332656"/>
            <a:ext cx="2736304" cy="2736304"/>
          </a:xfrm>
          <a:prstGeom prst="rect">
            <a:avLst/>
          </a:prstGeom>
          <a:ln w="50800">
            <a:solidFill>
              <a:schemeClr val="tx1"/>
            </a:solidFill>
          </a:ln>
        </p:spPr>
      </p:pic>
      <p:pic>
        <p:nvPicPr>
          <p:cNvPr id="6" name="Image 5" descr="DSCF0146.JPG"/>
          <p:cNvPicPr>
            <a:picLocks noChangeAspect="1"/>
          </p:cNvPicPr>
          <p:nvPr/>
        </p:nvPicPr>
        <p:blipFill>
          <a:blip r:embed="rId3" cstate="print"/>
          <a:stretch>
            <a:fillRect/>
          </a:stretch>
        </p:blipFill>
        <p:spPr>
          <a:xfrm>
            <a:off x="5004048" y="3573016"/>
            <a:ext cx="3731907" cy="2798930"/>
          </a:xfrm>
          <a:prstGeom prst="rect">
            <a:avLst/>
          </a:prstGeom>
          <a:ln w="57150">
            <a:solidFill>
              <a:schemeClr val="tx1"/>
            </a:solidFill>
          </a:ln>
        </p:spPr>
      </p:pic>
      <p:sp>
        <p:nvSpPr>
          <p:cNvPr id="7" name="Espace réservé du contenu 2"/>
          <p:cNvSpPr txBox="1">
            <a:spLocks/>
          </p:cNvSpPr>
          <p:nvPr/>
        </p:nvSpPr>
        <p:spPr>
          <a:xfrm>
            <a:off x="179512" y="3501008"/>
            <a:ext cx="4680520" cy="309634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We</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have a festival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school</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parents are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invited</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and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pupils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show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their</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dances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songs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plays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At</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the end of the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day</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Father</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Christmas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comes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and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offers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700" b="0" i="0" u="none" strike="noStrike" kern="1200" cap="none" spc="0" normalizeH="0" baseline="0" noProof="0" dirty="0" smtClean="0">
                <a:ln>
                  <a:noFill/>
                </a:ln>
                <a:solidFill>
                  <a:schemeClr val="tx1"/>
                </a:solidFill>
                <a:effectLst/>
                <a:uLnTx/>
                <a:uFillTx/>
                <a:latin typeface="+mn-lt"/>
                <a:ea typeface="+mn-ea"/>
                <a:cs typeface="+mn-cs"/>
              </a:rPr>
              <a:t>   a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present</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to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every</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child</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9819" y="325403"/>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746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1143000"/>
          </a:xfrm>
        </p:spPr>
        <p:txBody>
          <a:bodyPr>
            <a:normAutofit fontScale="90000"/>
          </a:bodyPr>
          <a:lstStyle/>
          <a:p>
            <a:r>
              <a:rPr lang="en-GB" dirty="0" err="1" smtClean="0"/>
              <a:t>Volksschule</a:t>
            </a:r>
            <a:r>
              <a:rPr lang="en-GB" dirty="0" smtClean="0"/>
              <a:t> </a:t>
            </a:r>
            <a:r>
              <a:rPr lang="en-GB" dirty="0" err="1" smtClean="0"/>
              <a:t>Scheffau</a:t>
            </a:r>
            <a:r>
              <a:rPr lang="en-GB" dirty="0" smtClean="0"/>
              <a:t>, Austria</a:t>
            </a:r>
            <a:endParaRPr lang="en-GB"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917" y="1772816"/>
            <a:ext cx="6112843" cy="40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75856" y="6189857"/>
            <a:ext cx="4572000" cy="369332"/>
          </a:xfrm>
          <a:prstGeom prst="rect">
            <a:avLst/>
          </a:prstGeom>
        </p:spPr>
        <p:txBody>
          <a:bodyPr>
            <a:spAutoFit/>
          </a:bodyPr>
          <a:lstStyle/>
          <a:p>
            <a:r>
              <a:rPr lang="en-US" dirty="0" smtClean="0"/>
              <a:t>www.vs-scheffau.at</a:t>
            </a:r>
            <a:endParaRPr lang="en-GB" dirty="0"/>
          </a:p>
        </p:txBody>
      </p:sp>
      <p:pic>
        <p:nvPicPr>
          <p:cNvPr id="5"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0922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24028" y="1628800"/>
            <a:ext cx="5544616" cy="576064"/>
          </a:xfrm>
        </p:spPr>
        <p:txBody>
          <a:bodyPr>
            <a:noAutofit/>
          </a:bodyPr>
          <a:lstStyle/>
          <a:p>
            <a:pPr>
              <a:buNone/>
            </a:pPr>
            <a:r>
              <a:rPr lang="fr-FR" sz="2700" dirty="0" err="1" smtClean="0"/>
              <a:t>We</a:t>
            </a:r>
            <a:r>
              <a:rPr lang="fr-FR" sz="2700" dirty="0" smtClean="0"/>
              <a:t> have a Christmas </a:t>
            </a:r>
          </a:p>
          <a:p>
            <a:pPr>
              <a:buNone/>
            </a:pPr>
            <a:r>
              <a:rPr lang="fr-FR" sz="2700" dirty="0" err="1" smtClean="0"/>
              <a:t>meal</a:t>
            </a:r>
            <a:r>
              <a:rPr lang="fr-FR" sz="2700" dirty="0" smtClean="0"/>
              <a:t> at </a:t>
            </a:r>
            <a:r>
              <a:rPr lang="fr-FR" sz="2700" dirty="0" err="1" smtClean="0"/>
              <a:t>school</a:t>
            </a:r>
            <a:r>
              <a:rPr lang="fr-FR" sz="2700" dirty="0" smtClean="0"/>
              <a:t>…</a:t>
            </a:r>
            <a:endParaRPr lang="fr-FR" sz="2700" dirty="0"/>
          </a:p>
        </p:txBody>
      </p:sp>
      <p:pic>
        <p:nvPicPr>
          <p:cNvPr id="4" name="Image 3" descr="IMG_3340.JPG"/>
          <p:cNvPicPr>
            <a:picLocks noChangeAspect="1"/>
          </p:cNvPicPr>
          <p:nvPr/>
        </p:nvPicPr>
        <p:blipFill>
          <a:blip r:embed="rId2" cstate="print"/>
          <a:stretch>
            <a:fillRect/>
          </a:stretch>
        </p:blipFill>
        <p:spPr>
          <a:xfrm>
            <a:off x="323528" y="332656"/>
            <a:ext cx="4248472" cy="2832315"/>
          </a:xfrm>
          <a:prstGeom prst="rect">
            <a:avLst/>
          </a:prstGeom>
          <a:ln w="57150">
            <a:solidFill>
              <a:schemeClr val="tx1"/>
            </a:solidFill>
          </a:ln>
        </p:spPr>
      </p:pic>
      <p:sp>
        <p:nvSpPr>
          <p:cNvPr id="6" name="Espace réservé du contenu 2"/>
          <p:cNvSpPr txBox="1">
            <a:spLocks/>
          </p:cNvSpPr>
          <p:nvPr/>
        </p:nvSpPr>
        <p:spPr>
          <a:xfrm>
            <a:off x="251520" y="3717032"/>
            <a:ext cx="8229600" cy="27363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3200" b="0" i="0" u="none" strike="noStrike" kern="1200" cap="none" spc="0" normalizeH="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We</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start</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to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celebrate</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Christmas on 24th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December</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It’s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called</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1" u="none" strike="noStrike" kern="1200" cap="none" spc="0" normalizeH="0" baseline="0" noProof="0" dirty="0" smtClean="0">
                <a:ln>
                  <a:noFill/>
                </a:ln>
                <a:solidFill>
                  <a:schemeClr val="tx1"/>
                </a:solidFill>
                <a:effectLst/>
                <a:uLnTx/>
                <a:uFillTx/>
                <a:latin typeface="+mn-lt"/>
                <a:ea typeface="+mn-ea"/>
                <a:cs typeface="+mn-cs"/>
              </a:rPr>
              <a:t>le réveillon</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Pupils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put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their</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shoes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in front of the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chimney</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or at the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bottom</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of the Christmas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tree</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before</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going</a:t>
            </a:r>
            <a:r>
              <a:rPr kumimoji="0" lang="fr-FR" sz="2700" b="0" i="0" u="none" strike="noStrike" kern="1200" cap="none" spc="0" normalizeH="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to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bed</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Sometimes</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they</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leave</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milk</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and biscuits for </a:t>
            </a:r>
            <a:r>
              <a:rPr kumimoji="0" lang="fr-FR" sz="2700" b="0" i="0" u="none" strike="noStrike" kern="1200" cap="none" spc="0" normalizeH="0" baseline="0" noProof="0" dirty="0" err="1" smtClean="0">
                <a:ln>
                  <a:noFill/>
                </a:ln>
                <a:solidFill>
                  <a:schemeClr val="tx1"/>
                </a:solidFill>
                <a:effectLst/>
                <a:uLnTx/>
                <a:uFillTx/>
                <a:latin typeface="+mn-lt"/>
                <a:ea typeface="+mn-ea"/>
                <a:cs typeface="+mn-cs"/>
              </a:rPr>
              <a:t>Father</a:t>
            </a:r>
            <a:r>
              <a:rPr kumimoji="0" lang="fr-FR" sz="2700" b="0" i="0" u="none" strike="noStrike" kern="1200" cap="none" spc="0" normalizeH="0" baseline="0" noProof="0" dirty="0" smtClean="0">
                <a:ln>
                  <a:noFill/>
                </a:ln>
                <a:solidFill>
                  <a:schemeClr val="tx1"/>
                </a:solidFill>
                <a:effectLst/>
                <a:uLnTx/>
                <a:uFillTx/>
                <a:latin typeface="+mn-lt"/>
                <a:ea typeface="+mn-ea"/>
                <a:cs typeface="+mn-cs"/>
              </a:rPr>
              <a:t> Christmas.</a:t>
            </a:r>
            <a:endParaRPr kumimoji="0" lang="fr-FR"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332656"/>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019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9872" y="332656"/>
            <a:ext cx="5544616" cy="2376264"/>
          </a:xfrm>
        </p:spPr>
        <p:txBody>
          <a:bodyPr>
            <a:normAutofit fontScale="25000" lnSpcReduction="20000"/>
          </a:bodyPr>
          <a:lstStyle/>
          <a:p>
            <a:pPr>
              <a:buNone/>
            </a:pPr>
            <a:r>
              <a:rPr lang="fr-FR" dirty="0" smtClean="0"/>
              <a:t>   </a:t>
            </a:r>
          </a:p>
          <a:p>
            <a:pPr>
              <a:buNone/>
            </a:pPr>
            <a:r>
              <a:rPr lang="fr-FR" sz="10800" dirty="0" smtClean="0"/>
              <a:t>   On 25th </a:t>
            </a:r>
            <a:r>
              <a:rPr lang="fr-FR" sz="10800" dirty="0" err="1" smtClean="0"/>
              <a:t>December</a:t>
            </a:r>
            <a:r>
              <a:rPr lang="fr-FR" sz="10800" dirty="0" smtClean="0"/>
              <a:t>, </a:t>
            </a:r>
            <a:r>
              <a:rPr lang="fr-FR" sz="10800" dirty="0" err="1" smtClean="0"/>
              <a:t>children</a:t>
            </a:r>
            <a:r>
              <a:rPr lang="fr-FR" sz="10800" dirty="0" smtClean="0"/>
              <a:t> </a:t>
            </a:r>
            <a:r>
              <a:rPr lang="fr-FR" sz="10800" dirty="0" err="1" smtClean="0"/>
              <a:t>find</a:t>
            </a:r>
            <a:r>
              <a:rPr lang="fr-FR" sz="10800" dirty="0" smtClean="0"/>
              <a:t> </a:t>
            </a:r>
            <a:r>
              <a:rPr lang="fr-FR" sz="10800" dirty="0" err="1" smtClean="0"/>
              <a:t>their</a:t>
            </a:r>
            <a:r>
              <a:rPr lang="fr-FR" sz="10800" dirty="0" smtClean="0"/>
              <a:t> </a:t>
            </a:r>
            <a:r>
              <a:rPr lang="fr-FR" sz="10800" dirty="0" err="1" smtClean="0"/>
              <a:t>presents</a:t>
            </a:r>
            <a:r>
              <a:rPr lang="fr-FR" sz="10800" dirty="0" smtClean="0"/>
              <a:t> in </a:t>
            </a:r>
            <a:r>
              <a:rPr lang="fr-FR" sz="10800" dirty="0" err="1" smtClean="0"/>
              <a:t>their</a:t>
            </a:r>
            <a:r>
              <a:rPr lang="fr-FR" sz="10800" dirty="0" smtClean="0"/>
              <a:t> </a:t>
            </a:r>
            <a:r>
              <a:rPr lang="fr-FR" sz="10800" dirty="0" err="1" smtClean="0"/>
              <a:t>shoes</a:t>
            </a:r>
            <a:r>
              <a:rPr lang="fr-FR" sz="10800" dirty="0" smtClean="0"/>
              <a:t>. In the </a:t>
            </a:r>
            <a:r>
              <a:rPr lang="fr-FR" sz="10800" dirty="0" err="1" smtClean="0"/>
              <a:t>past</a:t>
            </a:r>
            <a:r>
              <a:rPr lang="fr-FR" sz="10800" dirty="0" smtClean="0"/>
              <a:t> </a:t>
            </a:r>
            <a:r>
              <a:rPr lang="fr-FR" sz="10800" dirty="0" err="1" smtClean="0"/>
              <a:t>it</a:t>
            </a:r>
            <a:r>
              <a:rPr lang="fr-FR" sz="10800" dirty="0" smtClean="0"/>
              <a:t> </a:t>
            </a:r>
            <a:r>
              <a:rPr lang="fr-FR" sz="10800" dirty="0" err="1" smtClean="0"/>
              <a:t>used</a:t>
            </a:r>
            <a:r>
              <a:rPr lang="fr-FR" sz="10800" dirty="0" smtClean="0"/>
              <a:t> to </a:t>
            </a:r>
            <a:r>
              <a:rPr lang="fr-FR" sz="10800" dirty="0" err="1" smtClean="0"/>
              <a:t>be</a:t>
            </a:r>
            <a:r>
              <a:rPr lang="fr-FR" sz="10800" dirty="0" smtClean="0"/>
              <a:t> </a:t>
            </a:r>
            <a:r>
              <a:rPr lang="fr-FR" sz="10800" dirty="0" err="1" smtClean="0"/>
              <a:t>only</a:t>
            </a:r>
            <a:r>
              <a:rPr lang="fr-FR" sz="10800" dirty="0" smtClean="0"/>
              <a:t> an orange. </a:t>
            </a:r>
            <a:r>
              <a:rPr lang="fr-FR" sz="10800" dirty="0" err="1" smtClean="0"/>
              <a:t>Nowadays</a:t>
            </a:r>
            <a:r>
              <a:rPr lang="fr-FR" sz="10800" dirty="0" smtClean="0"/>
              <a:t> </a:t>
            </a:r>
            <a:r>
              <a:rPr lang="fr-FR" sz="10800" dirty="0" err="1" smtClean="0"/>
              <a:t>it’s</a:t>
            </a:r>
            <a:r>
              <a:rPr lang="fr-FR" sz="10800" dirty="0" smtClean="0"/>
              <a:t> </a:t>
            </a:r>
            <a:r>
              <a:rPr lang="fr-FR" sz="10800" dirty="0" err="1" smtClean="0"/>
              <a:t>often</a:t>
            </a:r>
            <a:r>
              <a:rPr lang="fr-FR" sz="10800" dirty="0" smtClean="0"/>
              <a:t> </a:t>
            </a:r>
            <a:r>
              <a:rPr lang="fr-FR" sz="10800" dirty="0" err="1" smtClean="0"/>
              <a:t>much</a:t>
            </a:r>
            <a:r>
              <a:rPr lang="fr-FR" sz="10800" dirty="0" smtClean="0"/>
              <a:t> more!</a:t>
            </a:r>
          </a:p>
          <a:p>
            <a:pPr>
              <a:buNone/>
            </a:pPr>
            <a:r>
              <a:rPr lang="fr-FR" sz="10800" dirty="0" smtClean="0"/>
              <a:t>   </a:t>
            </a:r>
            <a:r>
              <a:rPr lang="fr-FR" sz="10800" dirty="0" err="1" smtClean="0"/>
              <a:t>Adults</a:t>
            </a:r>
            <a:r>
              <a:rPr lang="fr-FR" sz="10800" dirty="0" smtClean="0"/>
              <a:t> exchange </a:t>
            </a:r>
            <a:r>
              <a:rPr lang="fr-FR" sz="10800" dirty="0" err="1" smtClean="0"/>
              <a:t>presents</a:t>
            </a:r>
            <a:r>
              <a:rPr lang="fr-FR" sz="10800" dirty="0" smtClean="0"/>
              <a:t> </a:t>
            </a:r>
            <a:r>
              <a:rPr lang="fr-FR" sz="10800" dirty="0" err="1" smtClean="0"/>
              <a:t>too</a:t>
            </a:r>
            <a:r>
              <a:rPr lang="fr-FR" sz="10800" dirty="0" smtClean="0"/>
              <a:t>. </a:t>
            </a:r>
            <a:endParaRPr lang="fr-FR" sz="10800" dirty="0"/>
          </a:p>
        </p:txBody>
      </p:sp>
      <p:pic>
        <p:nvPicPr>
          <p:cNvPr id="14338" name="Picture 2" descr="http://www.pusey.fr/images/friandises--noel-autrefois-0a4f.jpg"/>
          <p:cNvPicPr>
            <a:picLocks noChangeAspect="1" noChangeArrowheads="1"/>
          </p:cNvPicPr>
          <p:nvPr/>
        </p:nvPicPr>
        <p:blipFill>
          <a:blip r:embed="rId2" cstate="print"/>
          <a:srcRect/>
          <a:stretch>
            <a:fillRect/>
          </a:stretch>
        </p:blipFill>
        <p:spPr bwMode="auto">
          <a:xfrm>
            <a:off x="539552" y="332657"/>
            <a:ext cx="3096344" cy="2108002"/>
          </a:xfrm>
          <a:prstGeom prst="rect">
            <a:avLst/>
          </a:prstGeom>
          <a:noFill/>
        </p:spPr>
      </p:pic>
      <p:sp>
        <p:nvSpPr>
          <p:cNvPr id="6" name="Espace réservé du contenu 2"/>
          <p:cNvSpPr txBox="1">
            <a:spLocks/>
          </p:cNvSpPr>
          <p:nvPr/>
        </p:nvSpPr>
        <p:spPr>
          <a:xfrm>
            <a:off x="395536" y="2909580"/>
            <a:ext cx="8229600" cy="2808312"/>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Families</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share</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special</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meal</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Smoked</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salmon</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 Foie gras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Turkey</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with</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chestnuts</a:t>
            </a:r>
            <a:endParaRPr kumimoji="0" lang="fr-FR" sz="29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900" b="0" i="0" u="none" strike="noStrike" kern="1200" cap="none" spc="0" normalizeH="0" baseline="0" noProof="0" dirty="0" smtClean="0">
                <a:ln>
                  <a:noFill/>
                </a:ln>
                <a:solidFill>
                  <a:schemeClr val="tx1"/>
                </a:solidFill>
                <a:effectLst/>
                <a:uLnTx/>
                <a:uFillTx/>
                <a:latin typeface="+mn-lt"/>
                <a:ea typeface="+mn-ea"/>
                <a:cs typeface="+mn-cs"/>
              </a:rPr>
              <a:t>Bûche de Noël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it’s</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special</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cake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that</a:t>
            </a:r>
            <a:r>
              <a:rPr kumimoji="0" lang="fr-FR" sz="2900" b="0" i="0" u="none" strike="noStrike" kern="1200" cap="none" spc="0" normalizeH="0" noProof="0" dirty="0" smtClean="0">
                <a:ln>
                  <a:noFill/>
                </a:ln>
                <a:solidFill>
                  <a:schemeClr val="tx1"/>
                </a:solidFill>
                <a:effectLst/>
                <a:uLnTx/>
                <a:uFillTx/>
                <a:latin typeface="+mn-lt"/>
                <a:ea typeface="+mn-ea"/>
                <a:cs typeface="+mn-cs"/>
              </a:rPr>
              <a:t> looks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900" b="0" i="0" u="none" strike="noStrike" kern="1200" cap="none" spc="0" normalizeH="0" baseline="0" noProof="0" dirty="0" smtClean="0">
                <a:ln>
                  <a:noFill/>
                </a:ln>
                <a:solidFill>
                  <a:schemeClr val="tx1"/>
                </a:solidFill>
                <a:effectLst/>
                <a:uLnTx/>
                <a:uFillTx/>
                <a:latin typeface="+mn-lt"/>
                <a:ea typeface="+mn-ea"/>
                <a:cs typeface="+mn-cs"/>
              </a:rPr>
              <a:t> </a:t>
            </a:r>
            <a:r>
              <a:rPr kumimoji="0" lang="fr-FR" sz="2900" b="0" i="0" u="none" strike="noStrike" kern="1200" cap="none" spc="0" normalizeH="0" baseline="0" noProof="0" dirty="0" err="1" smtClean="0">
                <a:ln>
                  <a:noFill/>
                </a:ln>
                <a:solidFill>
                  <a:schemeClr val="tx1"/>
                </a:solidFill>
                <a:effectLst/>
                <a:uLnTx/>
                <a:uFillTx/>
                <a:latin typeface="+mn-lt"/>
                <a:ea typeface="+mn-ea"/>
                <a:cs typeface="+mn-cs"/>
              </a:rPr>
              <a:t>like</a:t>
            </a:r>
            <a:r>
              <a:rPr kumimoji="0" lang="fr-FR" sz="2900" b="0" i="0" u="none" strike="noStrike" kern="1200" cap="none" spc="0" normalizeH="0" baseline="0" noProof="0" dirty="0" smtClean="0">
                <a:ln>
                  <a:noFill/>
                </a:ln>
                <a:solidFill>
                  <a:schemeClr val="tx1"/>
                </a:solidFill>
                <a:effectLst/>
                <a:uLnTx/>
                <a:uFillTx/>
                <a:latin typeface="+mn-lt"/>
                <a:ea typeface="+mn-ea"/>
                <a:cs typeface="+mn-cs"/>
              </a:rPr>
              <a:t> a log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2" descr="http://www.buchedenoel.net/wp-content/themes/NetPresso-Recettes-12/network/PHOTOS/buche-de-noel.jpg"/>
          <p:cNvPicPr>
            <a:picLocks noChangeAspect="1" noChangeArrowheads="1"/>
          </p:cNvPicPr>
          <p:nvPr/>
        </p:nvPicPr>
        <p:blipFill>
          <a:blip r:embed="rId3" cstate="print"/>
          <a:srcRect/>
          <a:stretch>
            <a:fillRect/>
          </a:stretch>
        </p:blipFill>
        <p:spPr bwMode="auto">
          <a:xfrm>
            <a:off x="4932040" y="3113218"/>
            <a:ext cx="3206130" cy="2401036"/>
          </a:xfrm>
          <a:prstGeom prst="rect">
            <a:avLst/>
          </a:prstGeom>
          <a:noFill/>
          <a:ln w="57150">
            <a:solidFill>
              <a:schemeClr val="tx1"/>
            </a:solidFill>
          </a:ln>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22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https://encrypted-tbn1.gstatic.com/images?q=tbn:ANd9GcTvngMqrkBanMisy7iRA0aZtpZk3qv4h6uNlPwseIVjzsiMrVxHWXX82U4">
            <a:hlinkClick r:id="rId3"/>
          </p:cNvPr>
          <p:cNvPicPr>
            <a:picLocks noChangeAspect="1" noChangeArrowheads="1"/>
          </p:cNvPicPr>
          <p:nvPr/>
        </p:nvPicPr>
        <p:blipFill>
          <a:blip r:embed="rId4" cstate="print"/>
          <a:srcRect/>
          <a:stretch>
            <a:fillRect/>
          </a:stretch>
        </p:blipFill>
        <p:spPr bwMode="auto">
          <a:xfrm>
            <a:off x="427137" y="4482916"/>
            <a:ext cx="1631977" cy="1293029"/>
          </a:xfrm>
          <a:prstGeom prst="rect">
            <a:avLst/>
          </a:prstGeom>
          <a:noFill/>
        </p:spPr>
      </p:pic>
      <p:pic>
        <p:nvPicPr>
          <p:cNvPr id="12" name="Content Placeholder 5" descr="christmas (10).jpg"/>
          <p:cNvPicPr>
            <a:picLocks noChangeAspect="1"/>
          </p:cNvPicPr>
          <p:nvPr/>
        </p:nvPicPr>
        <p:blipFill>
          <a:blip r:embed="rId5" cstate="print"/>
          <a:stretch>
            <a:fillRect/>
          </a:stretch>
        </p:blipFill>
        <p:spPr>
          <a:xfrm>
            <a:off x="2059114" y="4437168"/>
            <a:ext cx="1864814" cy="2312947"/>
          </a:xfrm>
          <a:prstGeom prst="rect">
            <a:avLst/>
          </a:prstGeom>
        </p:spPr>
      </p:pic>
      <p:pic>
        <p:nvPicPr>
          <p:cNvPr id="10" name="Picture 2"/>
          <p:cNvPicPr>
            <a:picLocks noChangeAspect="1" noChangeArrowheads="1"/>
          </p:cNvPicPr>
          <p:nvPr/>
        </p:nvPicPr>
        <p:blipFill>
          <a:blip r:embed="rId6" cstate="print"/>
          <a:srcRect/>
          <a:stretch>
            <a:fillRect/>
          </a:stretch>
        </p:blipFill>
        <p:spPr bwMode="auto">
          <a:xfrm>
            <a:off x="7898065" y="2564904"/>
            <a:ext cx="941044" cy="1212499"/>
          </a:xfrm>
          <a:prstGeom prst="rect">
            <a:avLst/>
          </a:prstGeom>
          <a:noFill/>
          <a:ln w="9525">
            <a:noFill/>
            <a:miter lim="800000"/>
            <a:headEnd/>
            <a:tailEnd/>
          </a:ln>
          <a:effectLst/>
        </p:spPr>
      </p:pic>
      <p:pic>
        <p:nvPicPr>
          <p:cNvPr id="4" name="Immagine 1" descr="C:\Users\anna\AppData\Local\Temp\Logo 1-1.jpg"/>
          <p:cNvPicPr>
            <a:picLocks/>
          </p:cNvPicPr>
          <p:nvPr/>
        </p:nvPicPr>
        <p:blipFill rotWithShape="1">
          <a:blip r:embed="rId7"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1026" name="Picture 2" descr="C:\Documents and Settings\user\Desktop\COMENUIS 2014\christmas (13).jpg"/>
          <p:cNvPicPr>
            <a:picLocks noChangeAspect="1" noChangeArrowheads="1"/>
          </p:cNvPicPr>
          <p:nvPr/>
        </p:nvPicPr>
        <p:blipFill>
          <a:blip r:embed="rId8" cstate="print"/>
          <a:srcRect/>
          <a:stretch>
            <a:fillRect/>
          </a:stretch>
        </p:blipFill>
        <p:spPr bwMode="auto">
          <a:xfrm>
            <a:off x="4499992" y="4978344"/>
            <a:ext cx="2232248" cy="1674186"/>
          </a:xfrm>
          <a:prstGeom prst="rect">
            <a:avLst/>
          </a:prstGeom>
          <a:noFill/>
        </p:spPr>
      </p:pic>
      <p:sp>
        <p:nvSpPr>
          <p:cNvPr id="6" name="Title 5"/>
          <p:cNvSpPr>
            <a:spLocks noGrp="1"/>
          </p:cNvSpPr>
          <p:nvPr>
            <p:ph type="title"/>
          </p:nvPr>
        </p:nvSpPr>
        <p:spPr>
          <a:xfrm>
            <a:off x="395536" y="188640"/>
            <a:ext cx="8229600" cy="1143000"/>
          </a:xfrm>
        </p:spPr>
        <p:txBody>
          <a:bodyPr/>
          <a:lstStyle/>
          <a:p>
            <a:r>
              <a:rPr lang="en-GB" dirty="0" smtClean="0"/>
              <a:t>Irish Christmas Customs</a:t>
            </a:r>
            <a:endParaRPr lang="en-IE" dirty="0"/>
          </a:p>
        </p:txBody>
      </p:sp>
      <p:sp>
        <p:nvSpPr>
          <p:cNvPr id="7" name="Content Placeholder 6"/>
          <p:cNvSpPr>
            <a:spLocks noGrp="1"/>
          </p:cNvSpPr>
          <p:nvPr>
            <p:ph idx="1"/>
          </p:nvPr>
        </p:nvSpPr>
        <p:spPr>
          <a:xfrm>
            <a:off x="385192" y="1401103"/>
            <a:ext cx="8229600" cy="4389120"/>
          </a:xfrm>
        </p:spPr>
        <p:txBody>
          <a:bodyPr>
            <a:normAutofit/>
          </a:bodyPr>
          <a:lstStyle/>
          <a:p>
            <a:r>
              <a:rPr lang="en-GB" sz="2800" dirty="0" smtClean="0"/>
              <a:t>Santa Claus brings presents on Christmas Eve. He usually comes down the chimney and travels from the North Pole in a flying sleigh pulled by reindeer!</a:t>
            </a:r>
          </a:p>
          <a:p>
            <a:r>
              <a:rPr lang="en-GB" sz="2800" dirty="0" smtClean="0"/>
              <a:t>We decorate our homes and school with cribs and Christmas trees.  </a:t>
            </a:r>
          </a:p>
          <a:p>
            <a:r>
              <a:rPr lang="en-GB" sz="2800" dirty="0" smtClean="0"/>
              <a:t>We light a Christmas candle to show Mary and Joseph on the way to Bethlehem</a:t>
            </a:r>
            <a:endParaRPr lang="en-IE" sz="2800" dirty="0"/>
          </a:p>
        </p:txBody>
      </p:sp>
      <p:pic>
        <p:nvPicPr>
          <p:cNvPr id="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919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We make Christmas wreaths</a:t>
            </a:r>
            <a:endParaRPr lang="en-IE" dirty="0"/>
          </a:p>
        </p:txBody>
      </p:sp>
      <p:pic>
        <p:nvPicPr>
          <p:cNvPr id="4" name="Content Placeholder 3" descr="christmas (14).JPG"/>
          <p:cNvPicPr>
            <a:picLocks noGrp="1" noChangeAspect="1"/>
          </p:cNvPicPr>
          <p:nvPr>
            <p:ph idx="1"/>
          </p:nvPr>
        </p:nvPicPr>
        <p:blipFill>
          <a:blip r:embed="rId3" cstate="print"/>
          <a:stretch>
            <a:fillRect/>
          </a:stretch>
        </p:blipFill>
        <p:spPr>
          <a:xfrm>
            <a:off x="899592" y="2996952"/>
            <a:ext cx="3744416" cy="2808312"/>
          </a:xfrm>
        </p:spPr>
      </p:pic>
      <p:pic>
        <p:nvPicPr>
          <p:cNvPr id="30722" name="Picture 2" descr="C:\Documents and Settings\user\Desktop\COMENUIS 2014\christmas (15).JPG"/>
          <p:cNvPicPr>
            <a:picLocks noChangeAspect="1" noChangeArrowheads="1"/>
          </p:cNvPicPr>
          <p:nvPr/>
        </p:nvPicPr>
        <p:blipFill>
          <a:blip r:embed="rId4" cstate="print"/>
          <a:srcRect/>
          <a:stretch>
            <a:fillRect/>
          </a:stretch>
        </p:blipFill>
        <p:spPr bwMode="auto">
          <a:xfrm>
            <a:off x="5148064" y="2348880"/>
            <a:ext cx="3264363" cy="2448272"/>
          </a:xfrm>
          <a:prstGeom prst="rect">
            <a:avLst/>
          </a:prstGeom>
          <a:noFill/>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2565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004832"/>
          </a:xfrm>
        </p:spPr>
        <p:txBody>
          <a:bodyPr>
            <a:normAutofit/>
          </a:bodyPr>
          <a:lstStyle/>
          <a:p>
            <a:r>
              <a:rPr lang="en-GB" dirty="0" smtClean="0"/>
              <a:t>We put on a Christmas play in school</a:t>
            </a:r>
            <a:endParaRPr lang="en-IE" dirty="0"/>
          </a:p>
        </p:txBody>
      </p:sp>
      <p:pic>
        <p:nvPicPr>
          <p:cNvPr id="10" name="Content Placeholder 9" descr="christmas (11).JPG"/>
          <p:cNvPicPr>
            <a:picLocks noGrp="1" noChangeAspect="1"/>
          </p:cNvPicPr>
          <p:nvPr>
            <p:ph idx="1"/>
          </p:nvPr>
        </p:nvPicPr>
        <p:blipFill>
          <a:blip r:embed="rId3" cstate="print"/>
          <a:stretch>
            <a:fillRect/>
          </a:stretch>
        </p:blipFill>
        <p:spPr>
          <a:xfrm>
            <a:off x="683568" y="2996952"/>
            <a:ext cx="3464609" cy="2737073"/>
          </a:xfrm>
        </p:spPr>
      </p:pic>
      <p:pic>
        <p:nvPicPr>
          <p:cNvPr id="5125" name="Picture 5" descr="C:\Documents and Settings\user\Desktop\COMENUIS 2014\christmas (12).JPG"/>
          <p:cNvPicPr>
            <a:picLocks noChangeAspect="1" noChangeArrowheads="1"/>
          </p:cNvPicPr>
          <p:nvPr/>
        </p:nvPicPr>
        <p:blipFill>
          <a:blip r:embed="rId4" cstate="print"/>
          <a:srcRect/>
          <a:stretch>
            <a:fillRect/>
          </a:stretch>
        </p:blipFill>
        <p:spPr bwMode="auto">
          <a:xfrm>
            <a:off x="4644008" y="2204864"/>
            <a:ext cx="3829534" cy="3960440"/>
          </a:xfrm>
          <a:prstGeom prst="rect">
            <a:avLst/>
          </a:prstGeom>
          <a:noFill/>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976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48848"/>
          </a:xfrm>
        </p:spPr>
        <p:txBody>
          <a:bodyPr>
            <a:normAutofit fontScale="90000"/>
          </a:bodyPr>
          <a:lstStyle/>
          <a:p>
            <a:r>
              <a:rPr lang="en-GB" dirty="0" smtClean="0"/>
              <a:t>We eat special food at Christmas. In school we make chocolate sleighs.</a:t>
            </a:r>
            <a:endParaRPr lang="en-IE" dirty="0"/>
          </a:p>
        </p:txBody>
      </p:sp>
      <p:pic>
        <p:nvPicPr>
          <p:cNvPr id="4" name="Content Placeholder 3" descr="christmas.JPG"/>
          <p:cNvPicPr>
            <a:picLocks noGrp="1" noChangeAspect="1"/>
          </p:cNvPicPr>
          <p:nvPr>
            <p:ph idx="1"/>
          </p:nvPr>
        </p:nvPicPr>
        <p:blipFill>
          <a:blip r:embed="rId3" cstate="print"/>
          <a:stretch>
            <a:fillRect/>
          </a:stretch>
        </p:blipFill>
        <p:spPr>
          <a:xfrm>
            <a:off x="4932040" y="3140968"/>
            <a:ext cx="3456384" cy="2592288"/>
          </a:xfrm>
        </p:spPr>
      </p:pic>
      <p:pic>
        <p:nvPicPr>
          <p:cNvPr id="29698" name="Picture 2" descr="C:\Documents and Settings\user\Desktop\COMENUIS 2014\christmas (9).JPG"/>
          <p:cNvPicPr>
            <a:picLocks noChangeAspect="1" noChangeArrowheads="1"/>
          </p:cNvPicPr>
          <p:nvPr/>
        </p:nvPicPr>
        <p:blipFill>
          <a:blip r:embed="rId4" cstate="print"/>
          <a:srcRect/>
          <a:stretch>
            <a:fillRect/>
          </a:stretch>
        </p:blipFill>
        <p:spPr bwMode="auto">
          <a:xfrm>
            <a:off x="683568" y="3140968"/>
            <a:ext cx="3516899" cy="2637674"/>
          </a:xfrm>
          <a:prstGeom prst="rect">
            <a:avLst/>
          </a:prstGeom>
          <a:noFill/>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189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332656"/>
            <a:ext cx="8229600" cy="1143000"/>
          </a:xfrm>
        </p:spPr>
        <p:txBody>
          <a:bodyPr/>
          <a:lstStyle/>
          <a:p>
            <a:r>
              <a:rPr lang="fi-FI" dirty="0" smtClean="0"/>
              <a:t>Christmas in Finland</a:t>
            </a:r>
            <a:endParaRPr lang="fi-FI" dirty="0"/>
          </a:p>
        </p:txBody>
      </p:sp>
      <p:sp>
        <p:nvSpPr>
          <p:cNvPr id="3" name="Sisällön paikkamerkki 2"/>
          <p:cNvSpPr>
            <a:spLocks noGrp="1"/>
          </p:cNvSpPr>
          <p:nvPr>
            <p:ph idx="1"/>
          </p:nvPr>
        </p:nvSpPr>
        <p:spPr/>
        <p:txBody>
          <a:bodyPr/>
          <a:lstStyle/>
          <a:p>
            <a:r>
              <a:rPr lang="fi-FI" dirty="0" smtClean="0"/>
              <a:t>At school we have a Christmas celebration at the end of fall term</a:t>
            </a:r>
          </a:p>
          <a:p>
            <a:r>
              <a:rPr lang="fi-FI" dirty="0" smtClean="0"/>
              <a:t>We bring in a Christmas tree and we decorate our gym</a:t>
            </a:r>
          </a:p>
          <a:p>
            <a:endParaRPr lang="fi-FI"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7930342" y="5565371"/>
            <a:ext cx="1213658" cy="1292629"/>
          </a:xfrm>
          <a:prstGeom prst="rect">
            <a:avLst/>
          </a:prstGeom>
          <a:noFill/>
          <a:ln>
            <a:noFill/>
          </a:ln>
        </p:spPr>
      </p:pic>
      <p:pic>
        <p:nvPicPr>
          <p:cNvPr id="4098" name="Picture 2" descr="F:\Comenius_loppuraportti 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60485">
            <a:off x="710772" y="3789040"/>
            <a:ext cx="2606942" cy="1955386"/>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p:cNvSpPr txBox="1"/>
          <p:nvPr/>
        </p:nvSpPr>
        <p:spPr>
          <a:xfrm>
            <a:off x="1763688" y="5838363"/>
            <a:ext cx="1909685" cy="830997"/>
          </a:xfrm>
          <a:prstGeom prst="rect">
            <a:avLst/>
          </a:prstGeom>
          <a:noFill/>
        </p:spPr>
        <p:txBody>
          <a:bodyPr wrap="square" rtlCol="0">
            <a:spAutoFit/>
          </a:bodyPr>
          <a:lstStyle/>
          <a:p>
            <a:r>
              <a:rPr lang="fi-FI" sz="1600" dirty="0" err="1" smtClean="0"/>
              <a:t>Practising</a:t>
            </a:r>
            <a:r>
              <a:rPr lang="fi-FI" sz="1600" dirty="0" smtClean="0"/>
              <a:t> for the </a:t>
            </a:r>
            <a:r>
              <a:rPr lang="fi-FI" sz="1600" dirty="0" err="1" smtClean="0"/>
              <a:t>Christmas</a:t>
            </a:r>
            <a:r>
              <a:rPr lang="fi-FI" sz="1600" dirty="0" smtClean="0"/>
              <a:t> </a:t>
            </a:r>
            <a:r>
              <a:rPr lang="fi-FI" sz="1600" dirty="0" err="1" smtClean="0"/>
              <a:t>celebration</a:t>
            </a:r>
            <a:endParaRPr lang="fi-FI" sz="1600" dirty="0"/>
          </a:p>
        </p:txBody>
      </p:sp>
      <p:pic>
        <p:nvPicPr>
          <p:cNvPr id="4099" name="Picture 3" descr="F:\Comenius_loppuraportti 0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773523" y="3864065"/>
            <a:ext cx="2932238" cy="21993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Comenius_loppuraportti 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2064" y="3717032"/>
            <a:ext cx="1485107" cy="111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80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Christmas</a:t>
            </a:r>
            <a:r>
              <a:rPr lang="fi-FI" dirty="0" smtClean="0"/>
              <a:t> in Finland</a:t>
            </a:r>
            <a:endParaRPr lang="fi-FI" dirty="0"/>
          </a:p>
        </p:txBody>
      </p:sp>
      <p:sp>
        <p:nvSpPr>
          <p:cNvPr id="3" name="Sisällön paikkamerkki 2"/>
          <p:cNvSpPr>
            <a:spLocks noGrp="1"/>
          </p:cNvSpPr>
          <p:nvPr>
            <p:ph idx="1"/>
          </p:nvPr>
        </p:nvSpPr>
        <p:spPr/>
        <p:txBody>
          <a:bodyPr/>
          <a:lstStyle/>
          <a:p>
            <a:r>
              <a:rPr lang="fi-FI" dirty="0" smtClean="0"/>
              <a:t>In Finland Santa Claus brings presents to children on Christmas Eve.</a:t>
            </a:r>
            <a:endParaRPr lang="fi-FI"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7930342" y="5565371"/>
            <a:ext cx="1213658" cy="1292629"/>
          </a:xfrm>
          <a:prstGeom prst="rect">
            <a:avLst/>
          </a:prstGeom>
          <a:noFill/>
          <a:ln>
            <a:noFill/>
          </a:ln>
        </p:spPr>
      </p:pic>
      <p:sp>
        <p:nvSpPr>
          <p:cNvPr id="2050" name="AutoShape 2" descr="Kuvahaun tulos haulle joulupukki"/>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i-FI"/>
          </a:p>
        </p:txBody>
      </p:sp>
      <p:sp>
        <p:nvSpPr>
          <p:cNvPr id="2052" name="AutoShape 4" descr="Kuvahaun tulos haulle joulupukki"/>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i-FI"/>
          </a:p>
        </p:txBody>
      </p:sp>
      <p:pic>
        <p:nvPicPr>
          <p:cNvPr id="6" name="Kuv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2708920"/>
            <a:ext cx="2418538" cy="3892580"/>
          </a:xfrm>
          <a:prstGeom prst="rect">
            <a:avLst/>
          </a:prstGeom>
        </p:spPr>
      </p:pic>
    </p:spTree>
    <p:extLst>
      <p:ext uri="{BB962C8B-B14F-4D97-AF65-F5344CB8AC3E}">
        <p14:creationId xmlns:p14="http://schemas.microsoft.com/office/powerpoint/2010/main" val="81234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Christmas</a:t>
            </a:r>
            <a:r>
              <a:rPr lang="fi-FI" dirty="0" smtClean="0"/>
              <a:t> in Finland</a:t>
            </a:r>
            <a:endParaRPr lang="fi-FI" dirty="0"/>
          </a:p>
        </p:txBody>
      </p:sp>
      <p:sp>
        <p:nvSpPr>
          <p:cNvPr id="3" name="Sisällön paikkamerkki 2"/>
          <p:cNvSpPr>
            <a:spLocks noGrp="1"/>
          </p:cNvSpPr>
          <p:nvPr>
            <p:ph idx="1"/>
          </p:nvPr>
        </p:nvSpPr>
        <p:spPr/>
        <p:txBody>
          <a:bodyPr>
            <a:normAutofit/>
          </a:bodyPr>
          <a:lstStyle/>
          <a:p>
            <a:pPr marL="0" indent="0">
              <a:buNone/>
            </a:pPr>
            <a:r>
              <a:rPr lang="fi-FI" sz="1800" dirty="0" smtClean="0"/>
              <a:t>On 6th December </a:t>
            </a:r>
            <a:r>
              <a:rPr lang="fi-FI" sz="1800" dirty="0"/>
              <a:t>we </a:t>
            </a:r>
            <a:r>
              <a:rPr lang="fi-FI" sz="1800" dirty="0" smtClean="0"/>
              <a:t>celebrate our Independence Day. The 5th grade pupils are invited to the Town Hall.</a:t>
            </a:r>
          </a:p>
          <a:p>
            <a:pPr marL="0" indent="0">
              <a:buNone/>
            </a:pPr>
            <a:endParaRPr lang="fi-FI" sz="1800" dirty="0" smtClean="0"/>
          </a:p>
          <a:p>
            <a:pPr marL="0" indent="0" algn="ctr">
              <a:buNone/>
            </a:pPr>
            <a:r>
              <a:rPr lang="fi-FI" sz="1800" dirty="0" smtClean="0"/>
              <a:t>Here are some pupils in traditional Finnish costumes and other fancy 5th graders.</a:t>
            </a:r>
            <a:endParaRPr lang="fi-FI" sz="1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F:\Comenius_loppuraportti 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339969"/>
            <a:ext cx="3548714" cy="2661779"/>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1" descr="C:\Users\anna\AppData\Local\Temp\Logo 1-1.jpg"/>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bwMode="auto">
          <a:xfrm>
            <a:off x="7930342" y="5565371"/>
            <a:ext cx="1213658" cy="1292629"/>
          </a:xfrm>
          <a:prstGeom prst="rect">
            <a:avLst/>
          </a:prstGeom>
          <a:noFill/>
          <a:ln>
            <a:noFill/>
          </a:ln>
        </p:spPr>
      </p:pic>
      <p:pic>
        <p:nvPicPr>
          <p:cNvPr id="6" name="Picture 3" descr="F:\Comenius_loppuraportti 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1768" y="3345148"/>
            <a:ext cx="3548713" cy="266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Christmas Customs in </a:t>
            </a:r>
            <a:r>
              <a:rPr lang="en-GB" dirty="0" smtClean="0"/>
              <a:t>Austria</a:t>
            </a:r>
            <a:endParaRPr lang="en-GB" dirty="0"/>
          </a:p>
        </p:txBody>
      </p:sp>
      <p:sp>
        <p:nvSpPr>
          <p:cNvPr id="3" name="Content Placeholder 2"/>
          <p:cNvSpPr>
            <a:spLocks noGrp="1"/>
          </p:cNvSpPr>
          <p:nvPr>
            <p:ph idx="1"/>
          </p:nvPr>
        </p:nvSpPr>
        <p:spPr/>
        <p:txBody>
          <a:bodyPr/>
          <a:lstStyle/>
          <a:p>
            <a:pPr marL="0" indent="0">
              <a:buNone/>
            </a:pPr>
            <a:r>
              <a:rPr lang="en-GB" dirty="0" smtClean="0"/>
              <a:t>4 weeks before </a:t>
            </a:r>
            <a:r>
              <a:rPr lang="en-GB" dirty="0" err="1" smtClean="0"/>
              <a:t>christmas</a:t>
            </a:r>
            <a:r>
              <a:rPr lang="en-GB" dirty="0" smtClean="0"/>
              <a:t> nearly every family makes or buys an advent wreath. </a:t>
            </a:r>
            <a:r>
              <a:rPr lang="en-GB" dirty="0"/>
              <a:t>Each wreath has four candles, one for each Sunday in </a:t>
            </a:r>
            <a:r>
              <a:rPr lang="en-GB" dirty="0" smtClean="0"/>
              <a:t>Advent</a:t>
            </a:r>
            <a:r>
              <a:rPr lang="en-GB" dirty="0"/>
              <a:t>. Every Sunday we light one more </a:t>
            </a:r>
            <a:r>
              <a:rPr lang="en-GB" dirty="0" smtClean="0"/>
              <a:t>candle and we sing and eat Christmas cookies.</a:t>
            </a:r>
            <a:endParaRPr lang="de-AT" dirty="0"/>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3958685"/>
            <a:ext cx="3456384" cy="231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980637"/>
            <a:ext cx="2808312" cy="18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868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149" y="205093"/>
            <a:ext cx="8229600" cy="1143000"/>
          </a:xfrm>
        </p:spPr>
        <p:txBody>
          <a:bodyPr/>
          <a:lstStyle/>
          <a:p>
            <a:r>
              <a:rPr lang="en-US" dirty="0" err="1"/>
              <a:t>Pyhältö</a:t>
            </a:r>
            <a:r>
              <a:rPr lang="en-US" dirty="0"/>
              <a:t> </a:t>
            </a:r>
            <a:r>
              <a:rPr lang="en-US" dirty="0" smtClean="0"/>
              <a:t>school</a:t>
            </a:r>
            <a:r>
              <a:rPr lang="en-GB" dirty="0" smtClean="0"/>
              <a:t>, Finland </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14198"/>
            <a:ext cx="5946019" cy="444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87107" y="5871853"/>
            <a:ext cx="7488832" cy="646331"/>
          </a:xfrm>
          <a:prstGeom prst="rect">
            <a:avLst/>
          </a:prstGeom>
        </p:spPr>
        <p:txBody>
          <a:bodyPr wrap="square">
            <a:spAutoFit/>
          </a:bodyPr>
          <a:lstStyle/>
          <a:p>
            <a:r>
              <a:rPr lang="en-US" dirty="0">
                <a:hlinkClick r:id="rId3"/>
              </a:rPr>
              <a:t>www.hamina.fi/fi/asukkaat/koulutus</a:t>
            </a:r>
            <a:r>
              <a:rPr lang="en-US" dirty="0"/>
              <a:t> </a:t>
            </a:r>
            <a:endParaRPr lang="en-US" dirty="0" smtClean="0"/>
          </a:p>
          <a:p>
            <a:r>
              <a:rPr lang="en-US" dirty="0" smtClean="0"/>
              <a:t>ja </a:t>
            </a:r>
            <a:r>
              <a:rPr lang="en-US" dirty="0" err="1" smtClean="0"/>
              <a:t>opetus</a:t>
            </a:r>
            <a:r>
              <a:rPr lang="en-US" dirty="0" smtClean="0"/>
              <a:t>/</a:t>
            </a:r>
            <a:r>
              <a:rPr lang="en-US" dirty="0" err="1" smtClean="0"/>
              <a:t>peruskoulut</a:t>
            </a:r>
            <a:r>
              <a:rPr lang="en-US" dirty="0" smtClean="0"/>
              <a:t>/</a:t>
            </a:r>
            <a:r>
              <a:rPr lang="en-US" dirty="0" err="1" smtClean="0"/>
              <a:t>pyhällönkoulu</a:t>
            </a:r>
            <a:endParaRPr lang="en-GB" dirty="0"/>
          </a:p>
        </p:txBody>
      </p:sp>
      <p:pic>
        <p:nvPicPr>
          <p:cNvPr id="5" name="Immagine 1" descr="C:\Users\anna\AppData\Local\Temp\Logo 1-1.jpg"/>
          <p:cNvPicPr>
            <a:picLocks noChangeAspect="1"/>
          </p:cNvPicPr>
          <p:nvPr/>
        </p:nvPicPr>
        <p:blipFill rotWithShape="1">
          <a:blip r:embed="rId4"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79" y="5972512"/>
            <a:ext cx="1423209" cy="8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974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Christmas </a:t>
            </a:r>
            <a:r>
              <a:rPr lang="de-AT" dirty="0" err="1" smtClean="0"/>
              <a:t>Customs</a:t>
            </a:r>
            <a:r>
              <a:rPr lang="de-AT" dirty="0" smtClean="0"/>
              <a:t> in Austria</a:t>
            </a:r>
            <a:endParaRPr lang="de-AT" dirty="0"/>
          </a:p>
        </p:txBody>
      </p:sp>
      <p:sp>
        <p:nvSpPr>
          <p:cNvPr id="3" name="Inhaltsplatzhalter 2"/>
          <p:cNvSpPr>
            <a:spLocks noGrp="1"/>
          </p:cNvSpPr>
          <p:nvPr>
            <p:ph idx="1"/>
          </p:nvPr>
        </p:nvSpPr>
        <p:spPr/>
        <p:txBody>
          <a:bodyPr/>
          <a:lstStyle/>
          <a:p>
            <a:pPr marL="0" indent="0">
              <a:buNone/>
            </a:pPr>
            <a:r>
              <a:rPr lang="en-GB" b="1" u="sng" dirty="0"/>
              <a:t>St. </a:t>
            </a:r>
            <a:r>
              <a:rPr lang="en-GB" b="1" u="sng" dirty="0" err="1" smtClean="0"/>
              <a:t>Nikolaus</a:t>
            </a:r>
            <a:r>
              <a:rPr lang="en-GB" b="1" u="sng" dirty="0" smtClean="0"/>
              <a:t> day is on 6</a:t>
            </a:r>
            <a:r>
              <a:rPr lang="en-GB" b="1" u="sng" baseline="30000" dirty="0" smtClean="0"/>
              <a:t>th</a:t>
            </a:r>
            <a:r>
              <a:rPr lang="en-GB" b="1" u="sng" dirty="0" smtClean="0"/>
              <a:t> of December</a:t>
            </a:r>
            <a:endParaRPr lang="de-AT" b="1" u="sng" dirty="0"/>
          </a:p>
          <a:p>
            <a:pPr marL="0" indent="0">
              <a:buNone/>
            </a:pPr>
            <a:r>
              <a:rPr lang="en-GB" dirty="0"/>
              <a:t>St. </a:t>
            </a:r>
            <a:r>
              <a:rPr lang="en-GB" dirty="0" err="1" smtClean="0"/>
              <a:t>Nikolaus</a:t>
            </a:r>
            <a:r>
              <a:rPr lang="en-GB" dirty="0" smtClean="0"/>
              <a:t> </a:t>
            </a:r>
            <a:r>
              <a:rPr lang="en-GB" dirty="0"/>
              <a:t>is a nice, friendly person who gives sweets to the children</a:t>
            </a:r>
            <a:r>
              <a:rPr lang="en-GB" dirty="0" smtClean="0"/>
              <a:t>. He goes from house to house and quite often he is accompanied by a </a:t>
            </a:r>
            <a:r>
              <a:rPr lang="en-GB" dirty="0" err="1" smtClean="0"/>
              <a:t>Krampus</a:t>
            </a:r>
            <a:r>
              <a:rPr lang="en-GB" dirty="0" smtClean="0"/>
              <a:t>!</a:t>
            </a:r>
          </a:p>
          <a:p>
            <a:endParaRPr lang="de-AT"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717032"/>
            <a:ext cx="1754411" cy="262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4594" y="4052639"/>
            <a:ext cx="3428006" cy="22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942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Christmas Customs in </a:t>
            </a:r>
            <a:r>
              <a:rPr lang="en-GB" dirty="0" smtClean="0"/>
              <a:t>Austria</a:t>
            </a:r>
            <a:endParaRPr lang="en-GB" dirty="0"/>
          </a:p>
        </p:txBody>
      </p:sp>
      <p:sp>
        <p:nvSpPr>
          <p:cNvPr id="3" name="Content Placeholder 2"/>
          <p:cNvSpPr>
            <a:spLocks noGrp="1"/>
          </p:cNvSpPr>
          <p:nvPr>
            <p:ph idx="1"/>
          </p:nvPr>
        </p:nvSpPr>
        <p:spPr/>
        <p:txBody>
          <a:bodyPr>
            <a:normAutofit/>
          </a:bodyPr>
          <a:lstStyle/>
          <a:p>
            <a:pPr marL="0" indent="0">
              <a:buNone/>
            </a:pPr>
            <a:r>
              <a:rPr lang="en-GB" u="sng" dirty="0"/>
              <a:t>24</a:t>
            </a:r>
            <a:r>
              <a:rPr lang="en-GB" u="sng" baseline="30000" dirty="0"/>
              <a:t>th</a:t>
            </a:r>
            <a:r>
              <a:rPr lang="en-GB" u="sng" dirty="0"/>
              <a:t> </a:t>
            </a:r>
            <a:r>
              <a:rPr lang="en-GB" u="sng" dirty="0" smtClean="0"/>
              <a:t>December: </a:t>
            </a:r>
            <a:r>
              <a:rPr lang="en-GB" u="sng" dirty="0"/>
              <a:t>T</a:t>
            </a:r>
            <a:r>
              <a:rPr lang="en-GB" u="sng" dirty="0" smtClean="0"/>
              <a:t>he Holy Night</a:t>
            </a:r>
            <a:endParaRPr lang="de-AT" dirty="0"/>
          </a:p>
          <a:p>
            <a:pPr marL="0" indent="0">
              <a:buNone/>
            </a:pPr>
            <a:r>
              <a:rPr lang="en-GB" dirty="0"/>
              <a:t>In the morning </a:t>
            </a:r>
            <a:r>
              <a:rPr lang="de-AT" dirty="0" smtClean="0"/>
              <a:t>children are already very excited. They cannot wait until the evening comes.</a:t>
            </a:r>
            <a:endParaRPr lang="de-AT" dirty="0"/>
          </a:p>
          <a:p>
            <a:pPr marL="0" indent="0">
              <a:buNone/>
            </a:pPr>
            <a:r>
              <a:rPr lang="en-GB" dirty="0" smtClean="0"/>
              <a:t>Finally in the evening they </a:t>
            </a:r>
            <a:r>
              <a:rPr lang="en-GB" dirty="0"/>
              <a:t>hear a soft </a:t>
            </a:r>
            <a:r>
              <a:rPr lang="en-GB" dirty="0" smtClean="0"/>
              <a:t>bell ringing, </a:t>
            </a:r>
            <a:r>
              <a:rPr lang="en-GB" dirty="0"/>
              <a:t>this must be the </a:t>
            </a:r>
            <a:r>
              <a:rPr lang="en-GB" dirty="0" smtClean="0"/>
              <a:t>Christ Child</a:t>
            </a:r>
            <a:r>
              <a:rPr lang="en-GB" dirty="0"/>
              <a:t>. </a:t>
            </a:r>
            <a:r>
              <a:rPr lang="en-GB" dirty="0" smtClean="0"/>
              <a:t>The family goes </a:t>
            </a:r>
            <a:r>
              <a:rPr lang="en-GB" dirty="0"/>
              <a:t>into the living room. There is a wonderfully decorated Christmas tree with lots of candles and under </a:t>
            </a:r>
            <a:r>
              <a:rPr lang="en-GB" dirty="0" smtClean="0"/>
              <a:t>it, </a:t>
            </a:r>
            <a:r>
              <a:rPr lang="en-GB" dirty="0"/>
              <a:t>there are a lot of presents. </a:t>
            </a:r>
            <a:r>
              <a:rPr lang="en-GB" dirty="0" smtClean="0"/>
              <a:t>Before the presents are opened they sing Christmas carols and read the holy story about Jesus’ Birth. </a:t>
            </a:r>
          </a:p>
          <a:p>
            <a:endParaRPr lang="en-GB" dirty="0" smtClean="0"/>
          </a:p>
          <a:p>
            <a:endParaRPr lang="en-GB"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516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Christmas </a:t>
            </a:r>
            <a:r>
              <a:rPr lang="de-AT" dirty="0" err="1" smtClean="0"/>
              <a:t>Customs</a:t>
            </a:r>
            <a:r>
              <a:rPr lang="de-AT" dirty="0" smtClean="0"/>
              <a:t> in Austria</a:t>
            </a:r>
            <a:endParaRPr lang="de-AT"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24128" y="1925397"/>
            <a:ext cx="290800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539552" y="1916832"/>
            <a:ext cx="4572000" cy="4247317"/>
          </a:xfrm>
          <a:prstGeom prst="rect">
            <a:avLst/>
          </a:prstGeom>
        </p:spPr>
        <p:txBody>
          <a:bodyPr>
            <a:spAutoFit/>
          </a:bodyPr>
          <a:lstStyle/>
          <a:p>
            <a:r>
              <a:rPr lang="en-GB" sz="2800" dirty="0" smtClean="0"/>
              <a:t>In </a:t>
            </a:r>
            <a:r>
              <a:rPr lang="en-GB" sz="2800" dirty="0"/>
              <a:t>Austria children believe that </a:t>
            </a:r>
            <a:r>
              <a:rPr lang="en-GB" sz="2800" dirty="0" smtClean="0"/>
              <a:t>presents </a:t>
            </a:r>
            <a:r>
              <a:rPr lang="en-GB" sz="2800" dirty="0"/>
              <a:t>are </a:t>
            </a:r>
            <a:r>
              <a:rPr lang="en-GB" sz="2800" dirty="0" smtClean="0"/>
              <a:t>brought from the Christ Child </a:t>
            </a:r>
            <a:r>
              <a:rPr lang="en-GB" sz="2800" dirty="0"/>
              <a:t>and angels help </a:t>
            </a:r>
            <a:r>
              <a:rPr lang="en-GB" sz="2800" dirty="0" smtClean="0"/>
              <a:t>him.</a:t>
            </a:r>
            <a:endParaRPr lang="en-GB" sz="2800" dirty="0"/>
          </a:p>
          <a:p>
            <a:r>
              <a:rPr lang="en-GB" sz="2800" dirty="0" smtClean="0"/>
              <a:t>On </a:t>
            </a:r>
            <a:r>
              <a:rPr lang="en-GB" sz="2800" dirty="0"/>
              <a:t>Christmas Eve often grandparents, uncles and aunts come </a:t>
            </a:r>
            <a:r>
              <a:rPr lang="en-GB" sz="2800" dirty="0" smtClean="0"/>
              <a:t>for a </a:t>
            </a:r>
            <a:r>
              <a:rPr lang="en-GB" sz="2800" dirty="0"/>
              <a:t>visit. </a:t>
            </a:r>
            <a:r>
              <a:rPr lang="en-GB" sz="2800" dirty="0" smtClean="0"/>
              <a:t>Families </a:t>
            </a:r>
            <a:r>
              <a:rPr lang="en-GB" sz="2800" dirty="0"/>
              <a:t>go to </a:t>
            </a:r>
            <a:r>
              <a:rPr lang="en-GB" sz="2800" dirty="0" smtClean="0"/>
              <a:t>church at   midnight.</a:t>
            </a:r>
            <a:endParaRPr lang="de-AT" sz="2800" dirty="0"/>
          </a:p>
          <a:p>
            <a:endParaRPr lang="en-GB"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4237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908050"/>
            <a:ext cx="8229600" cy="4897438"/>
          </a:xfrm>
        </p:spPr>
        <p:txBody>
          <a:bodyPr>
            <a:normAutofit/>
          </a:bodyPr>
          <a:lstStyle/>
          <a:p>
            <a:pPr marL="0" indent="0" fontAlgn="auto">
              <a:spcAft>
                <a:spcPts val="0"/>
              </a:spcAft>
              <a:buClr>
                <a:schemeClr val="accent3"/>
              </a:buClr>
              <a:buNone/>
              <a:defRPr/>
            </a:pPr>
            <a:r>
              <a:rPr lang="it-IT" sz="3200" dirty="0" smtClean="0"/>
              <a:t>Christmas Customs in Italy</a:t>
            </a:r>
          </a:p>
          <a:p>
            <a:pPr marL="274320" indent="-274320" algn="just" fontAlgn="auto">
              <a:lnSpc>
                <a:spcPct val="120000"/>
              </a:lnSpc>
              <a:spcBef>
                <a:spcPts val="0"/>
              </a:spcBef>
              <a:spcAft>
                <a:spcPts val="0"/>
              </a:spcAft>
              <a:buClr>
                <a:schemeClr val="accent3"/>
              </a:buClr>
              <a:buFont typeface="Wingdings 2"/>
              <a:buChar char=""/>
              <a:defRPr/>
            </a:pPr>
            <a:r>
              <a:rPr lang="en-GB" dirty="0" smtClean="0"/>
              <a:t>Children hang up their stockings on the eve of the feast of the Epiphany waiting for the “</a:t>
            </a:r>
            <a:r>
              <a:rPr lang="en-GB" dirty="0" err="1" smtClean="0"/>
              <a:t>Befana</a:t>
            </a:r>
            <a:r>
              <a:rPr lang="en-GB" dirty="0" smtClean="0"/>
              <a:t>” sort of like a good witch who rides around on a broom bringing gifts to good girls and boys and coal, usually made of black sugar, to naughty ones.</a:t>
            </a:r>
          </a:p>
          <a:p>
            <a:pPr marL="274320" indent="-274320" algn="just" fontAlgn="auto">
              <a:lnSpc>
                <a:spcPct val="120000"/>
              </a:lnSpc>
              <a:spcBef>
                <a:spcPts val="0"/>
              </a:spcBef>
              <a:spcAft>
                <a:spcPts val="0"/>
              </a:spcAft>
              <a:buClr>
                <a:schemeClr val="accent3"/>
              </a:buClr>
              <a:buFont typeface="Wingdings 2"/>
              <a:buChar char=""/>
              <a:defRPr/>
            </a:pPr>
            <a:r>
              <a:rPr lang="en-GB" dirty="0" smtClean="0"/>
              <a:t>“</a:t>
            </a:r>
            <a:r>
              <a:rPr lang="en-GB" dirty="0" err="1" smtClean="0"/>
              <a:t>Buon</a:t>
            </a:r>
            <a:r>
              <a:rPr lang="en-GB" dirty="0" smtClean="0"/>
              <a:t> </a:t>
            </a:r>
            <a:r>
              <a:rPr lang="en-GB" dirty="0" err="1" smtClean="0"/>
              <a:t>Natale</a:t>
            </a:r>
            <a:r>
              <a:rPr lang="en-GB" dirty="0" smtClean="0"/>
              <a:t> a </a:t>
            </a:r>
            <a:r>
              <a:rPr lang="en-GB" dirty="0" err="1" smtClean="0"/>
              <a:t>tutti</a:t>
            </a:r>
            <a:r>
              <a:rPr lang="en-GB" dirty="0" smtClean="0"/>
              <a:t>”! Merry Christmas to everyone! </a:t>
            </a:r>
            <a:endParaRPr lang="it-IT" dirty="0" smtClean="0"/>
          </a:p>
        </p:txBody>
      </p:sp>
      <p:pic>
        <p:nvPicPr>
          <p:cNvPr id="16386"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16387"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spTree>
    <p:extLst>
      <p:ext uri="{BB962C8B-B14F-4D97-AF65-F5344CB8AC3E}">
        <p14:creationId xmlns:p14="http://schemas.microsoft.com/office/powerpoint/2010/main" val="810735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17411"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17413" name="Immagine 7" descr="IMG-20150304-WA0002.jpg"/>
          <p:cNvPicPr>
            <a:picLocks noChangeAspect="1"/>
          </p:cNvPicPr>
          <p:nvPr/>
        </p:nvPicPr>
        <p:blipFill>
          <a:blip r:embed="rId4"/>
          <a:srcRect/>
          <a:stretch>
            <a:fillRect/>
          </a:stretch>
        </p:blipFill>
        <p:spPr bwMode="auto">
          <a:xfrm>
            <a:off x="6084888" y="981075"/>
            <a:ext cx="2011362" cy="2681288"/>
          </a:xfrm>
          <a:prstGeom prst="rect">
            <a:avLst/>
          </a:prstGeom>
          <a:noFill/>
          <a:ln w="9525">
            <a:noFill/>
            <a:miter lim="800000"/>
            <a:headEnd/>
            <a:tailEnd/>
          </a:ln>
        </p:spPr>
      </p:pic>
      <p:pic>
        <p:nvPicPr>
          <p:cNvPr id="17414" name="Immagine 10" descr="IMG-20150304-WA0003.jpg"/>
          <p:cNvPicPr>
            <a:picLocks noChangeAspect="1"/>
          </p:cNvPicPr>
          <p:nvPr/>
        </p:nvPicPr>
        <p:blipFill>
          <a:blip r:embed="rId5"/>
          <a:srcRect/>
          <a:stretch>
            <a:fillRect/>
          </a:stretch>
        </p:blipFill>
        <p:spPr bwMode="auto">
          <a:xfrm>
            <a:off x="5853316" y="4050615"/>
            <a:ext cx="2663957" cy="1997968"/>
          </a:xfrm>
          <a:prstGeom prst="rect">
            <a:avLst/>
          </a:prstGeom>
          <a:noFill/>
          <a:ln w="9525">
            <a:noFill/>
            <a:miter lim="800000"/>
            <a:headEnd/>
            <a:tailEnd/>
          </a:ln>
        </p:spPr>
      </p:pic>
      <p:sp>
        <p:nvSpPr>
          <p:cNvPr id="3" name="Rectangle 2"/>
          <p:cNvSpPr/>
          <p:nvPr/>
        </p:nvSpPr>
        <p:spPr>
          <a:xfrm>
            <a:off x="179388" y="200445"/>
            <a:ext cx="5630271" cy="6020110"/>
          </a:xfrm>
          <a:prstGeom prst="rect">
            <a:avLst/>
          </a:prstGeom>
        </p:spPr>
        <p:txBody>
          <a:bodyPr wrap="square">
            <a:spAutoFit/>
          </a:bodyPr>
          <a:lstStyle/>
          <a:p>
            <a:pPr marL="274320" indent="-274320" fontAlgn="auto">
              <a:spcAft>
                <a:spcPts val="0"/>
              </a:spcAft>
              <a:buClr>
                <a:schemeClr val="accent3"/>
              </a:buClr>
              <a:buFont typeface="Wingdings 2"/>
              <a:buNone/>
              <a:defRPr/>
            </a:pPr>
            <a:endParaRPr lang="it-IT" dirty="0"/>
          </a:p>
          <a:p>
            <a:pPr algn="just" fontAlgn="auto">
              <a:lnSpc>
                <a:spcPct val="120000"/>
              </a:lnSpc>
              <a:spcBef>
                <a:spcPts val="0"/>
              </a:spcBef>
              <a:spcAft>
                <a:spcPts val="0"/>
              </a:spcAft>
              <a:buClr>
                <a:schemeClr val="accent3"/>
              </a:buClr>
              <a:defRPr/>
            </a:pPr>
            <a:r>
              <a:rPr lang="en-GB" dirty="0"/>
              <a:t>In Italy the Christmas season starts on </a:t>
            </a:r>
            <a:r>
              <a:rPr lang="en-GB" dirty="0" smtClean="0"/>
              <a:t>8th </a:t>
            </a:r>
            <a:r>
              <a:rPr lang="en-GB" dirty="0"/>
              <a:t>December for the feast of the Immaculate Conception and lasts </a:t>
            </a:r>
            <a:r>
              <a:rPr lang="en-GB" dirty="0" smtClean="0"/>
              <a:t>until </a:t>
            </a:r>
            <a:r>
              <a:rPr lang="en-GB" dirty="0"/>
              <a:t>the feast of </a:t>
            </a:r>
            <a:r>
              <a:rPr lang="en-GB" dirty="0" smtClean="0"/>
              <a:t>the Epiphany</a:t>
            </a:r>
            <a:r>
              <a:rPr lang="en-GB" dirty="0"/>
              <a:t>, </a:t>
            </a:r>
            <a:r>
              <a:rPr lang="en-GB" dirty="0" smtClean="0"/>
              <a:t>6th </a:t>
            </a:r>
            <a:r>
              <a:rPr lang="en-GB" dirty="0"/>
              <a:t>January. On this day Sicilians spend time with family having a good meal, putting up the Christmas tree and the Nativity Crib Scene and playing cards together. From this day onwards Christmas markets with various stalls with typical food, toys and crafts are often visited. During the following days decorations and huge Christmas trees can be found in main squares and a nativity season or “</a:t>
            </a:r>
            <a:r>
              <a:rPr lang="en-GB" dirty="0" err="1"/>
              <a:t>presepe</a:t>
            </a:r>
            <a:r>
              <a:rPr lang="en-GB" dirty="0"/>
              <a:t>” is usually put up in churches and town squares too. For many Italians it is the most important part of Christmas decorations. </a:t>
            </a:r>
            <a:endParaRPr lang="en-GB" dirty="0" smtClean="0"/>
          </a:p>
          <a:p>
            <a:pPr algn="just">
              <a:lnSpc>
                <a:spcPct val="120000"/>
              </a:lnSpc>
              <a:buClr>
                <a:schemeClr val="accent3"/>
              </a:buClr>
              <a:defRPr/>
            </a:pPr>
            <a:r>
              <a:rPr lang="en-GB" dirty="0"/>
              <a:t>There’s a very special tradition in Palermo. Each year bakers display a very original “</a:t>
            </a:r>
            <a:r>
              <a:rPr lang="en-GB" dirty="0" err="1"/>
              <a:t>presepe</a:t>
            </a:r>
            <a:r>
              <a:rPr lang="en-GB" dirty="0"/>
              <a:t>” made of bread. The figure of the Baby Jesus isn’t put into the crib until Christmas Eve.</a:t>
            </a:r>
          </a:p>
          <a:p>
            <a:pPr algn="just" fontAlgn="auto">
              <a:lnSpc>
                <a:spcPct val="120000"/>
              </a:lnSpc>
              <a:spcBef>
                <a:spcPts val="0"/>
              </a:spcBef>
              <a:spcAft>
                <a:spcPts val="0"/>
              </a:spcAft>
              <a:buClr>
                <a:schemeClr val="accent3"/>
              </a:buClr>
              <a:defRPr/>
            </a:pPr>
            <a:endParaRPr lang="en-GB" dirty="0"/>
          </a:p>
        </p:txBody>
      </p:sp>
    </p:spTree>
    <p:extLst>
      <p:ext uri="{BB962C8B-B14F-4D97-AF65-F5344CB8AC3E}">
        <p14:creationId xmlns:p14="http://schemas.microsoft.com/office/powerpoint/2010/main" val="35161653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18434"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18435" name="Immagine 9" descr="DSCN7627.JPG"/>
          <p:cNvPicPr>
            <a:picLocks noChangeAspect="1"/>
          </p:cNvPicPr>
          <p:nvPr/>
        </p:nvPicPr>
        <p:blipFill>
          <a:blip r:embed="rId4"/>
          <a:srcRect/>
          <a:stretch>
            <a:fillRect/>
          </a:stretch>
        </p:blipFill>
        <p:spPr bwMode="auto">
          <a:xfrm>
            <a:off x="2483768" y="491595"/>
            <a:ext cx="1828800" cy="2438400"/>
          </a:xfrm>
          <a:prstGeom prst="rect">
            <a:avLst/>
          </a:prstGeom>
          <a:noFill/>
          <a:ln w="9525">
            <a:noFill/>
            <a:miter lim="800000"/>
            <a:headEnd/>
            <a:tailEnd/>
          </a:ln>
        </p:spPr>
      </p:pic>
      <p:pic>
        <p:nvPicPr>
          <p:cNvPr id="18436" name="Segnaposto contenuto 5" descr="IMG_9173.JPG"/>
          <p:cNvPicPr>
            <a:picLocks noGrp="1" noChangeAspect="1"/>
          </p:cNvPicPr>
          <p:nvPr>
            <p:ph idx="1"/>
          </p:nvPr>
        </p:nvPicPr>
        <p:blipFill>
          <a:blip r:embed="rId5"/>
          <a:srcRect/>
          <a:stretch>
            <a:fillRect/>
          </a:stretch>
        </p:blipFill>
        <p:spPr>
          <a:xfrm>
            <a:off x="127546" y="309625"/>
            <a:ext cx="1708150" cy="2286000"/>
          </a:xfrm>
        </p:spPr>
      </p:pic>
      <p:pic>
        <p:nvPicPr>
          <p:cNvPr id="18437" name="Immagine 7" descr="04 - II D - Waiting for Christmas.JPG"/>
          <p:cNvPicPr>
            <a:picLocks noChangeAspect="1"/>
          </p:cNvPicPr>
          <p:nvPr/>
        </p:nvPicPr>
        <p:blipFill>
          <a:blip r:embed="rId6"/>
          <a:srcRect/>
          <a:stretch>
            <a:fillRect/>
          </a:stretch>
        </p:blipFill>
        <p:spPr bwMode="auto">
          <a:xfrm>
            <a:off x="179388" y="2992856"/>
            <a:ext cx="2741612" cy="2057400"/>
          </a:xfrm>
          <a:prstGeom prst="rect">
            <a:avLst/>
          </a:prstGeom>
          <a:noFill/>
          <a:ln w="9525">
            <a:noFill/>
            <a:miter lim="800000"/>
            <a:headEnd/>
            <a:tailEnd/>
          </a:ln>
        </p:spPr>
      </p:pic>
      <p:pic>
        <p:nvPicPr>
          <p:cNvPr id="18438" name="Immagine 12" descr="06 - V B - Ready for Christmas Recital.JPG"/>
          <p:cNvPicPr>
            <a:picLocks noChangeAspect="1"/>
          </p:cNvPicPr>
          <p:nvPr/>
        </p:nvPicPr>
        <p:blipFill>
          <a:blip r:embed="rId7"/>
          <a:srcRect/>
          <a:stretch>
            <a:fillRect/>
          </a:stretch>
        </p:blipFill>
        <p:spPr bwMode="auto">
          <a:xfrm>
            <a:off x="5868144" y="476672"/>
            <a:ext cx="3048000" cy="2286000"/>
          </a:xfrm>
          <a:prstGeom prst="rect">
            <a:avLst/>
          </a:prstGeom>
          <a:noFill/>
          <a:ln w="9525">
            <a:noFill/>
            <a:miter lim="800000"/>
            <a:headEnd/>
            <a:tailEnd/>
          </a:ln>
        </p:spPr>
      </p:pic>
      <p:sp>
        <p:nvSpPr>
          <p:cNvPr id="2" name="Rectangle 1"/>
          <p:cNvSpPr/>
          <p:nvPr/>
        </p:nvSpPr>
        <p:spPr>
          <a:xfrm>
            <a:off x="3315072" y="2956881"/>
            <a:ext cx="4860553" cy="3748719"/>
          </a:xfrm>
          <a:prstGeom prst="rect">
            <a:avLst/>
          </a:prstGeom>
        </p:spPr>
        <p:txBody>
          <a:bodyPr wrap="square">
            <a:spAutoFit/>
          </a:bodyPr>
          <a:lstStyle/>
          <a:p>
            <a:pPr algn="just" fontAlgn="auto">
              <a:lnSpc>
                <a:spcPct val="120000"/>
              </a:lnSpc>
              <a:spcBef>
                <a:spcPts val="0"/>
              </a:spcBef>
              <a:spcAft>
                <a:spcPts val="0"/>
              </a:spcAft>
              <a:buClr>
                <a:schemeClr val="accent3"/>
              </a:buClr>
              <a:defRPr/>
            </a:pPr>
            <a:r>
              <a:rPr lang="en-GB" dirty="0"/>
              <a:t>At school children learn Christmas carols and poems, make Christmas crafts and play bingo.</a:t>
            </a:r>
          </a:p>
          <a:p>
            <a:pPr algn="just" fontAlgn="auto">
              <a:lnSpc>
                <a:spcPct val="120000"/>
              </a:lnSpc>
              <a:spcBef>
                <a:spcPts val="0"/>
              </a:spcBef>
              <a:spcAft>
                <a:spcPts val="0"/>
              </a:spcAft>
              <a:buClr>
                <a:schemeClr val="accent3"/>
              </a:buClr>
              <a:defRPr/>
            </a:pPr>
            <a:r>
              <a:rPr lang="en-GB" dirty="0"/>
              <a:t>People spend Christmas day with family and friends, exchanging gifts and going to church. The traditional Christmas dinner, “</a:t>
            </a:r>
            <a:r>
              <a:rPr lang="en-GB" dirty="0" err="1"/>
              <a:t>Cenone</a:t>
            </a:r>
            <a:r>
              <a:rPr lang="en-GB" dirty="0"/>
              <a:t>” is made up of lasagne, different kinds of meat and fish and “</a:t>
            </a:r>
            <a:r>
              <a:rPr lang="en-GB" dirty="0" err="1"/>
              <a:t>panettone</a:t>
            </a:r>
            <a:r>
              <a:rPr lang="en-GB" dirty="0"/>
              <a:t>” or “</a:t>
            </a:r>
            <a:r>
              <a:rPr lang="en-GB" dirty="0" err="1"/>
              <a:t>buccellato</a:t>
            </a:r>
            <a:r>
              <a:rPr lang="en-GB" dirty="0"/>
              <a:t>”, typical Christmas desserts. Celebrations often extend into </a:t>
            </a:r>
            <a:r>
              <a:rPr lang="en-GB" dirty="0" smtClean="0"/>
              <a:t>26</a:t>
            </a:r>
            <a:r>
              <a:rPr lang="en-GB" baseline="30000" dirty="0" smtClean="0"/>
              <a:t>th</a:t>
            </a:r>
            <a:r>
              <a:rPr lang="en-GB" dirty="0" smtClean="0"/>
              <a:t> December </a:t>
            </a:r>
            <a:r>
              <a:rPr lang="en-GB" dirty="0"/>
              <a:t>with the national holiday of “Santo Stefano”. Families get together and eat leftover Christmas dishes and sweets. </a:t>
            </a:r>
          </a:p>
        </p:txBody>
      </p:sp>
    </p:spTree>
    <p:extLst>
      <p:ext uri="{BB962C8B-B14F-4D97-AF65-F5344CB8AC3E}">
        <p14:creationId xmlns:p14="http://schemas.microsoft.com/office/powerpoint/2010/main" val="37765256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Segnaposto contenuto 5" descr="Natale 2014 Teatro Massimo.jpg"/>
          <p:cNvPicPr>
            <a:picLocks noGrp="1" noChangeAspect="1"/>
          </p:cNvPicPr>
          <p:nvPr>
            <p:ph idx="1"/>
          </p:nvPr>
        </p:nvPicPr>
        <p:blipFill>
          <a:blip r:embed="rId2"/>
          <a:srcRect/>
          <a:stretch>
            <a:fillRect/>
          </a:stretch>
        </p:blipFill>
        <p:spPr>
          <a:xfrm>
            <a:off x="395536" y="1149480"/>
            <a:ext cx="3706813" cy="2089150"/>
          </a:xfrm>
        </p:spPr>
      </p:pic>
      <p:pic>
        <p:nvPicPr>
          <p:cNvPr id="17410" name="Picture 2"/>
          <p:cNvPicPr>
            <a:picLocks noChangeAspect="1" noChangeArrowheads="1"/>
          </p:cNvPicPr>
          <p:nvPr/>
        </p:nvPicPr>
        <p:blipFill>
          <a:blip r:embed="rId3"/>
          <a:srcRect/>
          <a:stretch>
            <a:fillRect/>
          </a:stretch>
        </p:blipFill>
        <p:spPr bwMode="auto">
          <a:xfrm>
            <a:off x="179388" y="5949950"/>
            <a:ext cx="1135062" cy="755650"/>
          </a:xfrm>
          <a:prstGeom prst="rect">
            <a:avLst/>
          </a:prstGeom>
          <a:noFill/>
          <a:ln w="9525">
            <a:noFill/>
            <a:miter lim="800000"/>
            <a:headEnd/>
            <a:tailEnd/>
          </a:ln>
        </p:spPr>
      </p:pic>
      <p:pic>
        <p:nvPicPr>
          <p:cNvPr id="17411" name="Immagine 1" descr="C:\Users\anna\AppData\Local\Temp\Logo 1-1.jpg"/>
          <p:cNvPicPr>
            <a:picLocks noChangeAspect="1"/>
          </p:cNvPicPr>
          <p:nvPr/>
        </p:nvPicPr>
        <p:blipFill>
          <a:blip r:embed="rId4"/>
          <a:srcRect l="11557" r="8670"/>
          <a:stretch>
            <a:fillRect/>
          </a:stretch>
        </p:blipFill>
        <p:spPr bwMode="auto">
          <a:xfrm>
            <a:off x="8175625" y="5564188"/>
            <a:ext cx="968375" cy="1293812"/>
          </a:xfrm>
          <a:prstGeom prst="rect">
            <a:avLst/>
          </a:prstGeom>
          <a:noFill/>
          <a:ln w="9525">
            <a:noFill/>
            <a:miter lim="800000"/>
            <a:headEnd/>
            <a:tailEnd/>
          </a:ln>
        </p:spPr>
      </p:pic>
      <p:pic>
        <p:nvPicPr>
          <p:cNvPr id="17412" name="Immagine 6" descr="fiera-di-natale1-400x215.jpg"/>
          <p:cNvPicPr>
            <a:picLocks noChangeAspect="1"/>
          </p:cNvPicPr>
          <p:nvPr/>
        </p:nvPicPr>
        <p:blipFill>
          <a:blip r:embed="rId5"/>
          <a:srcRect/>
          <a:stretch>
            <a:fillRect/>
          </a:stretch>
        </p:blipFill>
        <p:spPr bwMode="auto">
          <a:xfrm>
            <a:off x="746919" y="3716338"/>
            <a:ext cx="3429000" cy="1843087"/>
          </a:xfrm>
          <a:prstGeom prst="rect">
            <a:avLst/>
          </a:prstGeom>
          <a:noFill/>
          <a:ln w="9525">
            <a:noFill/>
            <a:miter lim="800000"/>
            <a:headEnd/>
            <a:tailEnd/>
          </a:ln>
        </p:spPr>
      </p:pic>
      <p:sp>
        <p:nvSpPr>
          <p:cNvPr id="2" name="Rectangle 1"/>
          <p:cNvSpPr/>
          <p:nvPr/>
        </p:nvSpPr>
        <p:spPr>
          <a:xfrm>
            <a:off x="4256088" y="1886359"/>
            <a:ext cx="4572000" cy="2751522"/>
          </a:xfrm>
          <a:prstGeom prst="rect">
            <a:avLst/>
          </a:prstGeom>
        </p:spPr>
        <p:txBody>
          <a:bodyPr>
            <a:spAutoFit/>
          </a:bodyPr>
          <a:lstStyle/>
          <a:p>
            <a:pPr algn="just" fontAlgn="auto">
              <a:lnSpc>
                <a:spcPct val="120000"/>
              </a:lnSpc>
              <a:spcBef>
                <a:spcPts val="0"/>
              </a:spcBef>
              <a:spcAft>
                <a:spcPts val="0"/>
              </a:spcAft>
              <a:buClr>
                <a:schemeClr val="accent3"/>
              </a:buClr>
              <a:defRPr/>
            </a:pPr>
            <a:r>
              <a:rPr lang="en-GB" dirty="0"/>
              <a:t>Children hang up their stockings on the eve of the feast of the Epiphany waiting for the “</a:t>
            </a:r>
            <a:r>
              <a:rPr lang="en-GB" dirty="0" err="1"/>
              <a:t>Befana</a:t>
            </a:r>
            <a:r>
              <a:rPr lang="en-GB" dirty="0"/>
              <a:t>” sort of like a good witch who rides around on a </a:t>
            </a:r>
            <a:r>
              <a:rPr lang="en-GB" dirty="0" smtClean="0"/>
              <a:t>broomstick </a:t>
            </a:r>
            <a:r>
              <a:rPr lang="en-GB" dirty="0"/>
              <a:t>bringing gifts to good girls and boys and coal, usually made of black sugar, to naughty ones.</a:t>
            </a:r>
          </a:p>
          <a:p>
            <a:pPr algn="just" fontAlgn="auto">
              <a:lnSpc>
                <a:spcPct val="120000"/>
              </a:lnSpc>
              <a:spcBef>
                <a:spcPts val="0"/>
              </a:spcBef>
              <a:spcAft>
                <a:spcPts val="0"/>
              </a:spcAft>
              <a:buClr>
                <a:schemeClr val="accent3"/>
              </a:buClr>
              <a:defRPr/>
            </a:pPr>
            <a:r>
              <a:rPr lang="en-GB" dirty="0"/>
              <a:t>“</a:t>
            </a:r>
            <a:r>
              <a:rPr lang="en-GB" dirty="0" err="1"/>
              <a:t>Buon</a:t>
            </a:r>
            <a:r>
              <a:rPr lang="en-GB" dirty="0"/>
              <a:t> </a:t>
            </a:r>
            <a:r>
              <a:rPr lang="en-GB" dirty="0" err="1"/>
              <a:t>Natale</a:t>
            </a:r>
            <a:r>
              <a:rPr lang="en-GB" dirty="0"/>
              <a:t> a </a:t>
            </a:r>
            <a:r>
              <a:rPr lang="en-GB" dirty="0" err="1"/>
              <a:t>tutti</a:t>
            </a:r>
            <a:r>
              <a:rPr lang="en-GB" dirty="0"/>
              <a:t>”! Merry Christmas to everyone! </a:t>
            </a:r>
            <a:endParaRPr lang="it-IT" dirty="0"/>
          </a:p>
        </p:txBody>
      </p:sp>
    </p:spTree>
    <p:extLst>
      <p:ext uri="{BB962C8B-B14F-4D97-AF65-F5344CB8AC3E}">
        <p14:creationId xmlns:p14="http://schemas.microsoft.com/office/powerpoint/2010/main" val="26312978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188640"/>
            <a:ext cx="8229600" cy="792088"/>
          </a:xfrm>
        </p:spPr>
        <p:txBody>
          <a:bodyPr>
            <a:noAutofit/>
          </a:bodyPr>
          <a:lstStyle/>
          <a:p>
            <a:r>
              <a:rPr lang="en-GB" sz="3600" dirty="0" smtClean="0"/>
              <a:t>Christmas at </a:t>
            </a:r>
            <a:r>
              <a:rPr lang="en-GB" sz="3600" dirty="0" err="1" smtClean="0"/>
              <a:t>Gamlingay</a:t>
            </a:r>
            <a:r>
              <a:rPr lang="en-GB" sz="3600" dirty="0" smtClean="0"/>
              <a:t> First School</a:t>
            </a:r>
            <a:endParaRPr lang="en-GB" sz="3600"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515" y="6021287"/>
            <a:ext cx="1371830" cy="68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sp>
        <p:nvSpPr>
          <p:cNvPr id="3" name="Rectangle 2"/>
          <p:cNvSpPr/>
          <p:nvPr/>
        </p:nvSpPr>
        <p:spPr>
          <a:xfrm>
            <a:off x="2016224" y="1360187"/>
            <a:ext cx="4572000" cy="923330"/>
          </a:xfrm>
          <a:prstGeom prst="rect">
            <a:avLst/>
          </a:prstGeom>
        </p:spPr>
        <p:txBody>
          <a:bodyPr>
            <a:spAutoFit/>
          </a:bodyPr>
          <a:lstStyle/>
          <a:p>
            <a:r>
              <a:rPr lang="en-GB" dirty="0"/>
              <a:t>A highlight of the school Christmas season is when the youngest children in the school perform the Nativity.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224" y="2402404"/>
            <a:ext cx="4799458"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61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188640"/>
            <a:ext cx="8229600" cy="792088"/>
          </a:xfrm>
        </p:spPr>
        <p:txBody>
          <a:bodyPr>
            <a:noAutofit/>
          </a:bodyPr>
          <a:lstStyle/>
          <a:p>
            <a:r>
              <a:rPr lang="en-GB" sz="3600" dirty="0" smtClean="0"/>
              <a:t>Christmas at </a:t>
            </a:r>
            <a:r>
              <a:rPr lang="en-GB" sz="3600" dirty="0" err="1" smtClean="0"/>
              <a:t>Gamlingay</a:t>
            </a:r>
            <a:r>
              <a:rPr lang="en-GB" sz="3600" dirty="0" smtClean="0"/>
              <a:t> First School</a:t>
            </a:r>
            <a:endParaRPr lang="en-GB" sz="3600"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515" y="6021287"/>
            <a:ext cx="1371830" cy="68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1" descr="C:\Users\anna\AppData\Local\Temp\Logo 1-1.jpg"/>
          <p:cNvPicPr>
            <a:picLocks/>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sp>
        <p:nvSpPr>
          <p:cNvPr id="3" name="Rectangle 2"/>
          <p:cNvSpPr/>
          <p:nvPr/>
        </p:nvSpPr>
        <p:spPr>
          <a:xfrm>
            <a:off x="179520" y="1196752"/>
            <a:ext cx="7954425" cy="1477328"/>
          </a:xfrm>
          <a:prstGeom prst="rect">
            <a:avLst/>
          </a:prstGeom>
        </p:spPr>
        <p:txBody>
          <a:bodyPr wrap="square">
            <a:spAutoFit/>
          </a:bodyPr>
          <a:lstStyle/>
          <a:p>
            <a:r>
              <a:rPr lang="en-GB" dirty="0" smtClean="0"/>
              <a:t>We have a Christmas Market.  We make things in school to sell to our parents and then we give the money we have raised to a charity.  We also collect shoe boxes with presents inside them.  The shoe boxes are then shipped off and given out to children who wouldn’t get presents at Christmas.     </a:t>
            </a:r>
            <a:endParaRPr lang="en-GB"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208" y="3808055"/>
            <a:ext cx="3456383" cy="25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20" y="2780928"/>
            <a:ext cx="3508049" cy="263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R:\Photographs and Videos\grandparents carols and market day 2014\IMG_02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2" y="2348880"/>
            <a:ext cx="2803413" cy="210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1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66" y="116631"/>
            <a:ext cx="8229600" cy="1080121"/>
          </a:xfrm>
        </p:spPr>
        <p:txBody>
          <a:bodyPr>
            <a:noAutofit/>
          </a:bodyPr>
          <a:lstStyle/>
          <a:p>
            <a:r>
              <a:rPr lang="en-GB" sz="4000" dirty="0" smtClean="0"/>
              <a:t>Christmas in an English classroom </a:t>
            </a:r>
            <a:endParaRPr lang="en-GB" sz="4000" dirty="0"/>
          </a:p>
        </p:txBody>
      </p:sp>
      <p:pic>
        <p:nvPicPr>
          <p:cNvPr id="1027" name="Picture 3" descr="R:\Photographs and Videos\Tiger Class\DSCF00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15" t="17299" b="13884"/>
          <a:stretch/>
        </p:blipFill>
        <p:spPr bwMode="auto">
          <a:xfrm>
            <a:off x="452766" y="4404012"/>
            <a:ext cx="4263250" cy="2296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15" y="6021287"/>
            <a:ext cx="1371830" cy="68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R:\Photographs and Videos\Tiger Class\DSCF00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660557" y="4337820"/>
            <a:ext cx="2703204" cy="2018017"/>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1" descr="C:\Users\anna\AppData\Local\Temp\Logo 1-1.jpg"/>
          <p:cNvPicPr>
            <a:picLocks/>
          </p:cNvPicPr>
          <p:nvPr/>
        </p:nvPicPr>
        <p:blipFill rotWithShape="1">
          <a:blip r:embed="rId5" cstate="print">
            <a:extLst>
              <a:ext uri="{28A0092B-C50C-407E-A947-70E740481C1C}">
                <a14:useLocalDpi xmlns:a14="http://schemas.microsoft.com/office/drawing/2010/main" val="0"/>
              </a:ext>
            </a:extLst>
          </a:blip>
          <a:srcRect l="11557" r="8670"/>
          <a:stretch/>
        </p:blipFill>
        <p:spPr bwMode="auto">
          <a:xfrm>
            <a:off x="7524328" y="5013176"/>
            <a:ext cx="1219237" cy="1581125"/>
          </a:xfrm>
          <a:prstGeom prst="rect">
            <a:avLst/>
          </a:prstGeom>
          <a:noFill/>
          <a:ln>
            <a:noFill/>
          </a:ln>
        </p:spPr>
      </p:pic>
      <p:sp>
        <p:nvSpPr>
          <p:cNvPr id="5" name="TextBox 4"/>
          <p:cNvSpPr txBox="1"/>
          <p:nvPr/>
        </p:nvSpPr>
        <p:spPr>
          <a:xfrm>
            <a:off x="4572000" y="1340768"/>
            <a:ext cx="4032448" cy="2031325"/>
          </a:xfrm>
          <a:prstGeom prst="rect">
            <a:avLst/>
          </a:prstGeom>
          <a:noFill/>
        </p:spPr>
        <p:txBody>
          <a:bodyPr wrap="square" rtlCol="0">
            <a:spAutoFit/>
          </a:bodyPr>
          <a:lstStyle/>
          <a:p>
            <a:r>
              <a:rPr lang="en-GB" dirty="0" smtClean="0"/>
              <a:t>In our classrooms we have lots of Christmas cheer.  We decorate our classrooms with a tree, paper-chains, snowflakes and an advent calendar.  We exchange cards, make hats, calendars and Christmas cards and we have a party!    </a:t>
            </a:r>
            <a:endParaRPr lang="en-GB" dirty="0"/>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766" y="1268760"/>
            <a:ext cx="3960440" cy="297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458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err="1" smtClean="0"/>
              <a:t>Gamlingay</a:t>
            </a:r>
            <a:r>
              <a:rPr lang="en-GB" dirty="0" smtClean="0"/>
              <a:t> First School, England</a:t>
            </a:r>
            <a:endParaRPr lang="en-GB" dirty="0"/>
          </a:p>
        </p:txBody>
      </p:sp>
      <p:pic>
        <p:nvPicPr>
          <p:cNvPr id="5" name="Picture 2" descr="http://www.gamlingayfirst.com/images/fader/6.jpg"/>
          <p:cNvPicPr>
            <a:picLocks noChangeAspect="1" noChangeArrowheads="1"/>
          </p:cNvPicPr>
          <p:nvPr/>
        </p:nvPicPr>
        <p:blipFill rotWithShape="1">
          <a:blip r:embed="rId2">
            <a:extLst>
              <a:ext uri="{28A0092B-C50C-407E-A947-70E740481C1C}">
                <a14:useLocalDpi xmlns:a14="http://schemas.microsoft.com/office/drawing/2010/main" val="0"/>
              </a:ext>
            </a:extLst>
          </a:blip>
          <a:srcRect l="6968" t="5858" r="5538" b="9932"/>
          <a:stretch/>
        </p:blipFill>
        <p:spPr bwMode="auto">
          <a:xfrm>
            <a:off x="1471540" y="1866387"/>
            <a:ext cx="6124796" cy="415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1800" y="6482636"/>
            <a:ext cx="3058187" cy="369332"/>
          </a:xfrm>
          <a:prstGeom prst="rect">
            <a:avLst/>
          </a:prstGeom>
          <a:noFill/>
        </p:spPr>
        <p:txBody>
          <a:bodyPr wrap="square" rtlCol="0">
            <a:spAutoFit/>
          </a:bodyPr>
          <a:lstStyle/>
          <a:p>
            <a:r>
              <a:rPr lang="en-GB" dirty="0" smtClean="0"/>
              <a:t>www.gamlingayfirst.com</a:t>
            </a:r>
            <a:endParaRPr lang="en-GB" dirty="0"/>
          </a:p>
        </p:txBody>
      </p:sp>
      <p:pic>
        <p:nvPicPr>
          <p:cNvPr id="9"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6021288"/>
            <a:ext cx="1292028" cy="6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311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Places of Interest </a:t>
            </a:r>
            <a:endParaRPr lang="en-GB" sz="4400" dirty="0"/>
          </a:p>
        </p:txBody>
      </p:sp>
      <p:sp>
        <p:nvSpPr>
          <p:cNvPr id="3" name="Text Placeholder 2"/>
          <p:cNvSpPr>
            <a:spLocks noGrp="1"/>
          </p:cNvSpPr>
          <p:nvPr>
            <p:ph type="body" idx="1"/>
          </p:nvPr>
        </p:nvSpPr>
        <p:spPr/>
        <p:txBody>
          <a:bodyPr/>
          <a:lstStyle/>
          <a:p>
            <a:r>
              <a:rPr lang="en-GB" dirty="0" smtClean="0"/>
              <a:t>Each school chose a place of interest.  Some children visited it, made an advertisement for it and made a model of it.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310253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6133"/>
            <a:ext cx="8229600" cy="1143000"/>
          </a:xfrm>
        </p:spPr>
        <p:txBody>
          <a:bodyPr>
            <a:noAutofit/>
          </a:bodyPr>
          <a:lstStyle/>
          <a:p>
            <a:r>
              <a:rPr lang="en-GB" sz="4000" dirty="0" smtClean="0"/>
              <a:t>King’s College, Cambridge, England </a:t>
            </a:r>
            <a:endParaRPr lang="en-GB" sz="4000" dirty="0"/>
          </a:p>
        </p:txBody>
      </p:sp>
      <p:pic>
        <p:nvPicPr>
          <p:cNvPr id="1026" name="Picture 2" descr="kings-college-cambrid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2818096"/>
            <a:ext cx="421246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956"/>
          <a:stretch/>
        </p:blipFill>
        <p:spPr bwMode="auto">
          <a:xfrm rot="5400000">
            <a:off x="122482" y="3122005"/>
            <a:ext cx="3462427" cy="29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1340768"/>
            <a:ext cx="7848872" cy="1477328"/>
          </a:xfrm>
          <a:prstGeom prst="rect">
            <a:avLst/>
          </a:prstGeom>
          <a:noFill/>
        </p:spPr>
        <p:txBody>
          <a:bodyPr wrap="square" rtlCol="0">
            <a:spAutoFit/>
          </a:bodyPr>
          <a:lstStyle/>
          <a:p>
            <a:r>
              <a:rPr lang="en-GB" dirty="0" smtClean="0"/>
              <a:t>We found out all about Cambridge, a city which is about 20 miles from </a:t>
            </a:r>
            <a:r>
              <a:rPr lang="en-GB" dirty="0" err="1" smtClean="0"/>
              <a:t>Gamlingay</a:t>
            </a:r>
            <a:r>
              <a:rPr lang="en-GB" dirty="0" smtClean="0"/>
              <a:t>.  There are lots of places of interest in Cambridge, as our advertisements show. Cambridge has a very famous university.  King’s College has a beautiful and very impressive chapel which was the place of interest we chose to look at.   </a:t>
            </a:r>
            <a:endParaRPr lang="en-GB" dirty="0"/>
          </a:p>
        </p:txBody>
      </p:sp>
      <p:sp>
        <p:nvSpPr>
          <p:cNvPr id="4" name="TextBox 3"/>
          <p:cNvSpPr txBox="1"/>
          <p:nvPr/>
        </p:nvSpPr>
        <p:spPr>
          <a:xfrm>
            <a:off x="3635896" y="5925880"/>
            <a:ext cx="5256584" cy="646331"/>
          </a:xfrm>
          <a:prstGeom prst="rect">
            <a:avLst/>
          </a:prstGeom>
          <a:noFill/>
        </p:spPr>
        <p:txBody>
          <a:bodyPr wrap="square" rtlCol="0">
            <a:spAutoFit/>
          </a:bodyPr>
          <a:lstStyle/>
          <a:p>
            <a:r>
              <a:rPr lang="en-GB" dirty="0" smtClean="0"/>
              <a:t>People enjoy punting along the River Cam, which flows past King’s College Chapel.  </a:t>
            </a:r>
            <a:endParaRPr lang="en-GB"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515" y="6021287"/>
            <a:ext cx="1371830" cy="68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5368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052736"/>
            <a:ext cx="8229600" cy="1143000"/>
          </a:xfrm>
        </p:spPr>
        <p:txBody>
          <a:bodyPr>
            <a:normAutofit fontScale="90000"/>
          </a:bodyPr>
          <a:lstStyle/>
          <a:p>
            <a:r>
              <a:rPr lang="en-GB" dirty="0" smtClean="0"/>
              <a:t>A group of ten children aged from 4-9 visited King’s College Chapel.  </a:t>
            </a:r>
            <a:endParaRPr lang="en-GB" dirty="0"/>
          </a:p>
        </p:txBody>
      </p:sp>
      <p:pic>
        <p:nvPicPr>
          <p:cNvPr id="4" name="Picture 2" descr="R:\Photographs and Videos\kings college cambridge\DSCF07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33582" y="1935163"/>
            <a:ext cx="3276836" cy="43894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R:\Photographs and Videos\kings college cambridge\DSCF07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79" y="2708920"/>
            <a:ext cx="2677578" cy="358670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R:\Photographs and Videos\kings college cambridge\DSCF0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4365104"/>
            <a:ext cx="2483768" cy="18542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515" y="6021287"/>
            <a:ext cx="1371830" cy="68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4991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2816"/>
            <a:ext cx="4680520" cy="1143000"/>
          </a:xfrm>
        </p:spPr>
        <p:txBody>
          <a:bodyPr>
            <a:noAutofit/>
          </a:bodyPr>
          <a:lstStyle/>
          <a:p>
            <a:pPr algn="ctr"/>
            <a:r>
              <a:rPr lang="en-GB" sz="3600" dirty="0" smtClean="0">
                <a:solidFill>
                  <a:schemeClr val="tx1"/>
                </a:solidFill>
              </a:rPr>
              <a:t>The same group of children made a clay model of the chapel.  They spent a long time making it.  </a:t>
            </a:r>
            <a:endParaRPr lang="en-GB" sz="3600" dirty="0">
              <a:solidFill>
                <a:schemeClr val="tx1"/>
              </a:solidFill>
            </a:endParaRPr>
          </a:p>
        </p:txBody>
      </p:sp>
      <p:pic>
        <p:nvPicPr>
          <p:cNvPr id="5122" name="Picture 2" descr="R:\Photographs and Videos\Comenius\DSCN14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89755" y="711044"/>
            <a:ext cx="3603169" cy="27023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15" y="6021287"/>
            <a:ext cx="1371830" cy="68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G:\DCIM\100NIKON\DSCN91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690" y="3501008"/>
            <a:ext cx="278399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DCIM\100NIKON\DSCN91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3223276"/>
            <a:ext cx="2355726"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0608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dirty="0" smtClean="0"/>
              <a:t>Salzburg Dome, Austria </a:t>
            </a:r>
            <a:endParaRPr lang="en-GB"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988840"/>
            <a:ext cx="655706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661248"/>
            <a:ext cx="13954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132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We visited Salzburg Dome.</a:t>
            </a:r>
            <a:endParaRPr lang="en-GB" dirty="0"/>
          </a:p>
        </p:txBody>
      </p:sp>
      <p:pic>
        <p:nvPicPr>
          <p:cNvPr id="3074" name="Picture 2" descr="C:\Users\HP\Downloads\100_014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5709" y="1935163"/>
            <a:ext cx="5852582" cy="438943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661248"/>
            <a:ext cx="13954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417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49" y="764704"/>
            <a:ext cx="8229600" cy="1143000"/>
          </a:xfrm>
        </p:spPr>
        <p:txBody>
          <a:bodyPr>
            <a:normAutofit fontScale="90000"/>
          </a:bodyPr>
          <a:lstStyle/>
          <a:p>
            <a:r>
              <a:rPr lang="en-GB" dirty="0" smtClean="0"/>
              <a:t>We made our own models of Salzburg Dome</a:t>
            </a:r>
            <a:endParaRPr lang="en-GB"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429000"/>
            <a:ext cx="3888432" cy="260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276872"/>
            <a:ext cx="4421663" cy="296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661248"/>
            <a:ext cx="1395413"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9866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We made models of Clonakilty, Ireland</a:t>
            </a:r>
            <a:endParaRPr lang="en-IE" dirty="0"/>
          </a:p>
        </p:txBody>
      </p:sp>
      <p:pic>
        <p:nvPicPr>
          <p:cNvPr id="5" name="Content Placeholder 4" descr="5photo.JPG"/>
          <p:cNvPicPr>
            <a:picLocks noGrp="1" noChangeAspect="1"/>
          </p:cNvPicPr>
          <p:nvPr>
            <p:ph idx="1"/>
          </p:nvPr>
        </p:nvPicPr>
        <p:blipFill>
          <a:blip r:embed="rId3" cstate="print"/>
          <a:stretch>
            <a:fillRect/>
          </a:stretch>
        </p:blipFill>
        <p:spPr>
          <a:xfrm>
            <a:off x="539552" y="2132856"/>
            <a:ext cx="2376264" cy="1649446"/>
          </a:xfrm>
        </p:spPr>
      </p:pic>
      <p:pic>
        <p:nvPicPr>
          <p:cNvPr id="47106" name="Picture 2" descr="C:\Documents and Settings\user\Desktop\COMENUIS 2014\4photo.JPG"/>
          <p:cNvPicPr>
            <a:picLocks noChangeAspect="1" noChangeArrowheads="1"/>
          </p:cNvPicPr>
          <p:nvPr/>
        </p:nvPicPr>
        <p:blipFill>
          <a:blip r:embed="rId4" cstate="print"/>
          <a:srcRect/>
          <a:stretch>
            <a:fillRect/>
          </a:stretch>
        </p:blipFill>
        <p:spPr bwMode="auto">
          <a:xfrm>
            <a:off x="3419872" y="1988840"/>
            <a:ext cx="2555776" cy="1916832"/>
          </a:xfrm>
          <a:prstGeom prst="rect">
            <a:avLst/>
          </a:prstGeom>
          <a:noFill/>
        </p:spPr>
      </p:pic>
      <p:pic>
        <p:nvPicPr>
          <p:cNvPr id="47107" name="Picture 3" descr="C:\Documents and Settings\user\Desktop\COMENUIS 2014\2photo.JPG"/>
          <p:cNvPicPr>
            <a:picLocks noChangeAspect="1" noChangeArrowheads="1"/>
          </p:cNvPicPr>
          <p:nvPr/>
        </p:nvPicPr>
        <p:blipFill>
          <a:blip r:embed="rId5" cstate="print"/>
          <a:srcRect/>
          <a:stretch>
            <a:fillRect/>
          </a:stretch>
        </p:blipFill>
        <p:spPr bwMode="auto">
          <a:xfrm>
            <a:off x="2771800" y="4293096"/>
            <a:ext cx="2448272" cy="1836204"/>
          </a:xfrm>
          <a:prstGeom prst="rect">
            <a:avLst/>
          </a:prstGeom>
          <a:noFill/>
        </p:spPr>
      </p:pic>
      <p:pic>
        <p:nvPicPr>
          <p:cNvPr id="47108" name="Picture 4" descr="C:\Documents and Settings\user\My Documents\Desk top\Comenius\Comenius 2013 to 2015\Comenius Photos\The Old Town Hall.JPG"/>
          <p:cNvPicPr>
            <a:picLocks noChangeAspect="1" noChangeArrowheads="1"/>
          </p:cNvPicPr>
          <p:nvPr/>
        </p:nvPicPr>
        <p:blipFill>
          <a:blip r:embed="rId6" cstate="print"/>
          <a:srcRect/>
          <a:stretch>
            <a:fillRect/>
          </a:stretch>
        </p:blipFill>
        <p:spPr bwMode="auto">
          <a:xfrm>
            <a:off x="6588224" y="3284984"/>
            <a:ext cx="2137668" cy="2898723"/>
          </a:xfrm>
          <a:prstGeom prst="rect">
            <a:avLst/>
          </a:prstGeom>
          <a:noFill/>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5399232"/>
            <a:ext cx="163353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160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88808"/>
          </a:xfrm>
        </p:spPr>
        <p:txBody>
          <a:bodyPr>
            <a:normAutofit/>
          </a:bodyPr>
          <a:lstStyle/>
          <a:p>
            <a:pPr algn="ctr"/>
            <a:r>
              <a:rPr lang="en-GB" dirty="0" smtClean="0"/>
              <a:t>Places of Interest:</a:t>
            </a:r>
            <a:br>
              <a:rPr lang="en-GB" dirty="0" smtClean="0"/>
            </a:br>
            <a:r>
              <a:rPr lang="en-GB" dirty="0" err="1" smtClean="0"/>
              <a:t>Inchadoney</a:t>
            </a:r>
            <a:r>
              <a:rPr lang="en-GB" dirty="0" smtClean="0"/>
              <a:t> Beach</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Photo of Inchydoney Beach"/>
          <p:cNvPicPr>
            <a:picLocks noChangeAspect="1" noChangeArrowheads="1"/>
          </p:cNvPicPr>
          <p:nvPr/>
        </p:nvPicPr>
        <p:blipFill>
          <a:blip r:embed="rId3" cstate="print"/>
          <a:srcRect/>
          <a:stretch>
            <a:fillRect/>
          </a:stretch>
        </p:blipFill>
        <p:spPr bwMode="auto">
          <a:xfrm>
            <a:off x="611560" y="3429000"/>
            <a:ext cx="2232248" cy="1672368"/>
          </a:xfrm>
          <a:prstGeom prst="rect">
            <a:avLst/>
          </a:prstGeom>
          <a:noFill/>
        </p:spPr>
      </p:pic>
      <p:pic>
        <p:nvPicPr>
          <p:cNvPr id="10244" name="Picture 4" descr="Photo of Inchydoney Beach"/>
          <p:cNvPicPr>
            <a:picLocks noChangeAspect="1" noChangeArrowheads="1"/>
          </p:cNvPicPr>
          <p:nvPr/>
        </p:nvPicPr>
        <p:blipFill>
          <a:blip r:embed="rId4" cstate="print"/>
          <a:srcRect/>
          <a:stretch>
            <a:fillRect/>
          </a:stretch>
        </p:blipFill>
        <p:spPr bwMode="auto">
          <a:xfrm>
            <a:off x="5940152" y="3212976"/>
            <a:ext cx="2453286" cy="2016224"/>
          </a:xfrm>
          <a:prstGeom prst="rect">
            <a:avLst/>
          </a:prstGeom>
          <a:noFill/>
        </p:spPr>
      </p:pic>
      <p:pic>
        <p:nvPicPr>
          <p:cNvPr id="10241" name="Picture 1" descr="C:\Documents and Settings\Dell\Desktop\image1.JPG"/>
          <p:cNvPicPr>
            <a:picLocks noChangeAspect="1" noChangeArrowheads="1"/>
          </p:cNvPicPr>
          <p:nvPr/>
        </p:nvPicPr>
        <p:blipFill>
          <a:blip r:embed="rId5" cstate="print"/>
          <a:srcRect/>
          <a:stretch>
            <a:fillRect/>
          </a:stretch>
        </p:blipFill>
        <p:spPr bwMode="auto">
          <a:xfrm>
            <a:off x="3131840" y="3861048"/>
            <a:ext cx="2664296" cy="1998222"/>
          </a:xfrm>
          <a:prstGeom prst="rect">
            <a:avLst/>
          </a:prstGeom>
          <a:noFill/>
        </p:spPr>
      </p:pic>
    </p:spTree>
    <p:extLst>
      <p:ext uri="{BB962C8B-B14F-4D97-AF65-F5344CB8AC3E}">
        <p14:creationId xmlns:p14="http://schemas.microsoft.com/office/powerpoint/2010/main" val="14626790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smtClean="0"/>
              <a:t>Parish Church,</a:t>
            </a:r>
            <a:br>
              <a:rPr lang="en-GB" dirty="0" smtClean="0"/>
            </a:br>
            <a:r>
              <a:rPr lang="en-GB" dirty="0" smtClean="0"/>
              <a:t> Clonakilty</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www.ardnagreine.com/images/westCork/clonakiltyP.jpg"/>
          <p:cNvPicPr>
            <a:picLocks noChangeAspect="1" noChangeArrowheads="1"/>
          </p:cNvPicPr>
          <p:nvPr/>
        </p:nvPicPr>
        <p:blipFill>
          <a:blip r:embed="rId3" cstate="print"/>
          <a:srcRect/>
          <a:stretch>
            <a:fillRect/>
          </a:stretch>
        </p:blipFill>
        <p:spPr bwMode="auto">
          <a:xfrm>
            <a:off x="5868144" y="2132856"/>
            <a:ext cx="2376264" cy="2851517"/>
          </a:xfrm>
          <a:prstGeom prst="rect">
            <a:avLst/>
          </a:prstGeom>
          <a:noFill/>
        </p:spPr>
      </p:pic>
      <p:pic>
        <p:nvPicPr>
          <p:cNvPr id="9222" name="Picture 6" descr="http://www.corkandross.org/uploads/churchimages/Clon_ch.JPG">
            <a:hlinkClick r:id="rId4"/>
          </p:cNvPr>
          <p:cNvPicPr>
            <a:picLocks noChangeAspect="1" noChangeArrowheads="1"/>
          </p:cNvPicPr>
          <p:nvPr/>
        </p:nvPicPr>
        <p:blipFill>
          <a:blip r:embed="rId5" cstate="print"/>
          <a:srcRect/>
          <a:stretch>
            <a:fillRect/>
          </a:stretch>
        </p:blipFill>
        <p:spPr bwMode="auto">
          <a:xfrm>
            <a:off x="611560" y="2132856"/>
            <a:ext cx="3375301" cy="2857757"/>
          </a:xfrm>
          <a:prstGeom prst="rect">
            <a:avLst/>
          </a:prstGeom>
          <a:noFill/>
        </p:spPr>
      </p:pic>
    </p:spTree>
    <p:extLst>
      <p:ext uri="{BB962C8B-B14F-4D97-AF65-F5344CB8AC3E}">
        <p14:creationId xmlns:p14="http://schemas.microsoft.com/office/powerpoint/2010/main" val="3419799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err="1" smtClean="0"/>
              <a:t>Ecole</a:t>
            </a:r>
            <a:r>
              <a:rPr lang="en-GB" sz="4400" dirty="0" smtClean="0"/>
              <a:t> </a:t>
            </a:r>
            <a:r>
              <a:rPr lang="en-GB" sz="4400" dirty="0" err="1" smtClean="0"/>
              <a:t>Primaire</a:t>
            </a:r>
            <a:r>
              <a:rPr lang="en-GB" sz="4400" dirty="0" smtClean="0"/>
              <a:t> </a:t>
            </a:r>
            <a:r>
              <a:rPr lang="en-GB" sz="4400" dirty="0" err="1" smtClean="0"/>
              <a:t>d’Oust</a:t>
            </a:r>
            <a:r>
              <a:rPr lang="en-GB" sz="4400" dirty="0" smtClean="0"/>
              <a:t> – </a:t>
            </a:r>
            <a:r>
              <a:rPr lang="en-GB" sz="4400" dirty="0" err="1" smtClean="0"/>
              <a:t>Marest</a:t>
            </a:r>
            <a:r>
              <a:rPr lang="en-GB" sz="4400" dirty="0" smtClean="0"/>
              <a:t> </a:t>
            </a:r>
            <a:endParaRPr lang="en-GB" sz="4400" dirty="0"/>
          </a:p>
        </p:txBody>
      </p:sp>
      <p:sp>
        <p:nvSpPr>
          <p:cNvPr id="4" name="Rectangle 3"/>
          <p:cNvSpPr/>
          <p:nvPr/>
        </p:nvSpPr>
        <p:spPr>
          <a:xfrm>
            <a:off x="2957098" y="6381328"/>
            <a:ext cx="3256661" cy="369332"/>
          </a:xfrm>
          <a:prstGeom prst="rect">
            <a:avLst/>
          </a:prstGeom>
        </p:spPr>
        <p:txBody>
          <a:bodyPr wrap="none">
            <a:spAutoFit/>
          </a:bodyPr>
          <a:lstStyle/>
          <a:p>
            <a:r>
              <a:rPr lang="en-GB" dirty="0">
                <a:hlinkClick r:id="rId2"/>
              </a:rPr>
              <a:t>http://oust-marest.ee.ac-amiens.fr</a:t>
            </a:r>
            <a:endParaRPr lang="en-GB" dirty="0"/>
          </a:p>
        </p:txBody>
      </p:sp>
      <p:pic>
        <p:nvPicPr>
          <p:cNvPr id="5"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57178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7567" y="2100436"/>
            <a:ext cx="4619295" cy="346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4859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smtClean="0"/>
              <a:t>Clonakilty</a:t>
            </a:r>
            <a:r>
              <a:rPr lang="en-GB" dirty="0" smtClean="0"/>
              <a:t> Streets</a:t>
            </a:r>
            <a:endParaRPr lang="en-US" dirty="0"/>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733256"/>
            <a:ext cx="1629373" cy="8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encrypted-tbn2.gstatic.com/images?q=tbn:ANd9GcReBS5LDmAwX_poSg0fo_Z4Nk0ANwZQ5qiQuh7Z3CbxOFYc8XQlL3a5bQva">
            <a:hlinkClick r:id="rId3"/>
          </p:cNvPr>
          <p:cNvPicPr>
            <a:picLocks noChangeAspect="1" noChangeArrowheads="1"/>
          </p:cNvPicPr>
          <p:nvPr/>
        </p:nvPicPr>
        <p:blipFill>
          <a:blip r:embed="rId4" cstate="print"/>
          <a:srcRect/>
          <a:stretch>
            <a:fillRect/>
          </a:stretch>
        </p:blipFill>
        <p:spPr bwMode="auto">
          <a:xfrm>
            <a:off x="6372200" y="2060848"/>
            <a:ext cx="2308202" cy="1296144"/>
          </a:xfrm>
          <a:prstGeom prst="rect">
            <a:avLst/>
          </a:prstGeom>
          <a:noFill/>
        </p:spPr>
      </p:pic>
      <p:pic>
        <p:nvPicPr>
          <p:cNvPr id="8200" name="Picture 8" descr="https://encrypted-tbn2.gstatic.com/images?q=tbn:ANd9GcSXK0-Hu0A1e4i73snnUuFSTp4dMFK96tUKcguKLYM47Zhf3ZpvGGCGxEM">
            <a:hlinkClick r:id="rId5"/>
          </p:cNvPr>
          <p:cNvPicPr>
            <a:picLocks noChangeAspect="1" noChangeArrowheads="1"/>
          </p:cNvPicPr>
          <p:nvPr/>
        </p:nvPicPr>
        <p:blipFill>
          <a:blip r:embed="rId6" cstate="print"/>
          <a:srcRect/>
          <a:stretch>
            <a:fillRect/>
          </a:stretch>
        </p:blipFill>
        <p:spPr bwMode="auto">
          <a:xfrm>
            <a:off x="395536" y="1988840"/>
            <a:ext cx="2231334" cy="1296144"/>
          </a:xfrm>
          <a:prstGeom prst="rect">
            <a:avLst/>
          </a:prstGeom>
          <a:noFill/>
        </p:spPr>
      </p:pic>
      <p:pic>
        <p:nvPicPr>
          <p:cNvPr id="8202" name="Picture 10" descr="https://encrypted-tbn3.gstatic.com/images?q=tbn:ANd9GcQPZljvMGJTEVY36ypMd7kGAy4LwLTFCxStrEUKuFvvMJGNrBNvQXL2tgyF">
            <a:hlinkClick r:id="rId7"/>
          </p:cNvPr>
          <p:cNvPicPr>
            <a:picLocks noChangeAspect="1" noChangeArrowheads="1"/>
          </p:cNvPicPr>
          <p:nvPr/>
        </p:nvPicPr>
        <p:blipFill>
          <a:blip r:embed="rId8" cstate="print"/>
          <a:srcRect/>
          <a:stretch>
            <a:fillRect/>
          </a:stretch>
        </p:blipFill>
        <p:spPr bwMode="auto">
          <a:xfrm>
            <a:off x="467544" y="3717032"/>
            <a:ext cx="2106954" cy="1584176"/>
          </a:xfrm>
          <a:prstGeom prst="rect">
            <a:avLst/>
          </a:prstGeom>
          <a:noFill/>
        </p:spPr>
      </p:pic>
      <p:pic>
        <p:nvPicPr>
          <p:cNvPr id="8204" name="Picture 12" descr="https://encrypted-tbn0.gstatic.com/images?q=tbn:ANd9GcShczwygpOByGUyMN9aTn4sdU4XM-HYP7_SgGed7W-lRatRA5IzErZAhvs">
            <a:hlinkClick r:id="rId9"/>
          </p:cNvPr>
          <p:cNvPicPr>
            <a:picLocks noChangeAspect="1" noChangeArrowheads="1"/>
          </p:cNvPicPr>
          <p:nvPr/>
        </p:nvPicPr>
        <p:blipFill>
          <a:blip r:embed="rId10" cstate="print"/>
          <a:srcRect/>
          <a:stretch>
            <a:fillRect/>
          </a:stretch>
        </p:blipFill>
        <p:spPr bwMode="auto">
          <a:xfrm>
            <a:off x="3491880" y="2132856"/>
            <a:ext cx="2304256" cy="1290383"/>
          </a:xfrm>
          <a:prstGeom prst="rect">
            <a:avLst/>
          </a:prstGeom>
          <a:noFill/>
        </p:spPr>
      </p:pic>
      <p:pic>
        <p:nvPicPr>
          <p:cNvPr id="8208" name="Picture 16" descr="https://encrypted-tbn1.gstatic.com/images?q=tbn:ANd9GcT7f7fuOQu9sgNZDoXDMy3foIiKyhpmExpciGvTvjCN_1T6Ke9jAEh1l4ZX">
            <a:hlinkClick r:id="rId11"/>
          </p:cNvPr>
          <p:cNvPicPr>
            <a:picLocks noChangeAspect="1" noChangeArrowheads="1"/>
          </p:cNvPicPr>
          <p:nvPr/>
        </p:nvPicPr>
        <p:blipFill>
          <a:blip r:embed="rId12" cstate="print"/>
          <a:srcRect/>
          <a:stretch>
            <a:fillRect/>
          </a:stretch>
        </p:blipFill>
        <p:spPr bwMode="auto">
          <a:xfrm>
            <a:off x="6084168" y="3933056"/>
            <a:ext cx="2530144" cy="1368152"/>
          </a:xfrm>
          <a:prstGeom prst="rect">
            <a:avLst/>
          </a:prstGeom>
          <a:noFill/>
        </p:spPr>
      </p:pic>
      <p:pic>
        <p:nvPicPr>
          <p:cNvPr id="8210" name="Picture 18" descr="https://encrypted-tbn1.gstatic.com/images?q=tbn:ANd9GcRiR01OXwFnZ7hmuOvp3DYzs4hqxgdnr7VhoiyrhvQ4-Nayw45dgcPXMdE">
            <a:hlinkClick r:id="rId13"/>
          </p:cNvPr>
          <p:cNvPicPr>
            <a:picLocks noChangeAspect="1" noChangeArrowheads="1"/>
          </p:cNvPicPr>
          <p:nvPr/>
        </p:nvPicPr>
        <p:blipFill>
          <a:blip r:embed="rId14" cstate="print"/>
          <a:srcRect/>
          <a:stretch>
            <a:fillRect/>
          </a:stretch>
        </p:blipFill>
        <p:spPr bwMode="auto">
          <a:xfrm>
            <a:off x="3707904" y="3717032"/>
            <a:ext cx="1944216" cy="1749269"/>
          </a:xfrm>
          <a:prstGeom prst="rect">
            <a:avLst/>
          </a:prstGeom>
          <a:noFill/>
        </p:spPr>
      </p:pic>
    </p:spTree>
    <p:extLst>
      <p:ext uri="{BB962C8B-B14F-4D97-AF65-F5344CB8AC3E}">
        <p14:creationId xmlns:p14="http://schemas.microsoft.com/office/powerpoint/2010/main" val="33161270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0"/>
            <a:ext cx="3672408" cy="2016224"/>
          </a:xfrm>
        </p:spPr>
        <p:txBody>
          <a:bodyPr>
            <a:noAutofit/>
          </a:bodyPr>
          <a:lstStyle/>
          <a:p>
            <a:pPr algn="ctr"/>
            <a:r>
              <a:rPr lang="fr-FR" sz="4800" dirty="0" smtClean="0"/>
              <a:t>Château de </a:t>
            </a:r>
            <a:r>
              <a:rPr lang="fr-FR" sz="4800" dirty="0" err="1"/>
              <a:t>R</a:t>
            </a:r>
            <a:r>
              <a:rPr lang="fr-FR" sz="4800" dirty="0" err="1" smtClean="0"/>
              <a:t>ambures</a:t>
            </a:r>
            <a:endParaRPr lang="fr-FR" sz="4800" dirty="0"/>
          </a:p>
        </p:txBody>
      </p:sp>
      <p:pic>
        <p:nvPicPr>
          <p:cNvPr id="4" name="Image 3" descr="DSC04061.JPG"/>
          <p:cNvPicPr>
            <a:picLocks noChangeAspect="1"/>
          </p:cNvPicPr>
          <p:nvPr/>
        </p:nvPicPr>
        <p:blipFill>
          <a:blip r:embed="rId2" cstate="print"/>
          <a:stretch>
            <a:fillRect/>
          </a:stretch>
        </p:blipFill>
        <p:spPr>
          <a:xfrm rot="5400000">
            <a:off x="3239452" y="944724"/>
            <a:ext cx="6624736" cy="4968552"/>
          </a:xfrm>
          <a:prstGeom prst="rect">
            <a:avLst/>
          </a:prstGeom>
        </p:spPr>
      </p:pic>
      <p:sp>
        <p:nvSpPr>
          <p:cNvPr id="5" name="Espace réservé du contenu 2"/>
          <p:cNvSpPr txBox="1">
            <a:spLocks/>
          </p:cNvSpPr>
          <p:nvPr/>
        </p:nvSpPr>
        <p:spPr>
          <a:xfrm>
            <a:off x="179512" y="2132856"/>
            <a:ext cx="3744416" cy="4608512"/>
          </a:xfrm>
          <a:prstGeom prst="rect">
            <a:avLst/>
          </a:prstGeom>
        </p:spPr>
        <p:txBody>
          <a:bodyPr vert="horz" lIns="91440" tIns="45720" rIns="91440" bIns="45720" rtlCol="0">
            <a:normAutofit fontScale="62500" lnSpcReduction="2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This castle was built for David of </a:t>
            </a:r>
            <a:r>
              <a:rPr kumimoji="0" lang="en-US" sz="3200" b="0" i="0" u="none" strike="noStrike" kern="1200" cap="none" spc="0" normalizeH="0" baseline="0" noProof="0" dirty="0" err="1" smtClean="0">
                <a:ln>
                  <a:noFill/>
                </a:ln>
                <a:solidFill>
                  <a:schemeClr val="tx1">
                    <a:tint val="75000"/>
                  </a:schemeClr>
                </a:solidFill>
                <a:effectLst/>
                <a:uLnTx/>
                <a:uFillTx/>
                <a:latin typeface="+mn-lt"/>
                <a:ea typeface="+mn-ea"/>
                <a:cs typeface="+mn-cs"/>
              </a:rPr>
              <a:t>Rambures</a:t>
            </a: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 during the Hundred Years War between France and England.</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It was the first castle in France designed to resist artillery: that’s why the round towers are made of bricks instead of stones.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With 70 soldiers and 16 canons, it was an almost impregnable fortress. </a:t>
            </a:r>
            <a:b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b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After over six hundred years, very few changes have been made and the fortress is still there!</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332656"/>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1702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04096.jpg"/>
          <p:cNvPicPr>
            <a:picLocks noChangeAspect="1"/>
          </p:cNvPicPr>
          <p:nvPr/>
        </p:nvPicPr>
        <p:blipFill>
          <a:blip r:embed="rId2" cstate="print"/>
          <a:stretch>
            <a:fillRect/>
          </a:stretch>
        </p:blipFill>
        <p:spPr>
          <a:xfrm>
            <a:off x="5652120" y="1052736"/>
            <a:ext cx="3096344" cy="2322258"/>
          </a:xfrm>
          <a:prstGeom prst="rect">
            <a:avLst/>
          </a:prstGeom>
        </p:spPr>
      </p:pic>
      <p:pic>
        <p:nvPicPr>
          <p:cNvPr id="7" name="Image 6" descr="DSC04055.JPG"/>
          <p:cNvPicPr>
            <a:picLocks noChangeAspect="1"/>
          </p:cNvPicPr>
          <p:nvPr/>
        </p:nvPicPr>
        <p:blipFill>
          <a:blip r:embed="rId3" cstate="print"/>
          <a:stretch>
            <a:fillRect/>
          </a:stretch>
        </p:blipFill>
        <p:spPr>
          <a:xfrm rot="5400000">
            <a:off x="-198484" y="1574747"/>
            <a:ext cx="4176091" cy="3132068"/>
          </a:xfrm>
          <a:prstGeom prst="rect">
            <a:avLst/>
          </a:prstGeom>
        </p:spPr>
      </p:pic>
      <p:sp>
        <p:nvSpPr>
          <p:cNvPr id="9" name="Titre 1"/>
          <p:cNvSpPr>
            <a:spLocks noGrp="1"/>
          </p:cNvSpPr>
          <p:nvPr>
            <p:ph type="title"/>
          </p:nvPr>
        </p:nvSpPr>
        <p:spPr>
          <a:xfrm>
            <a:off x="433010" y="-6198"/>
            <a:ext cx="8229600" cy="1143000"/>
          </a:xfrm>
        </p:spPr>
        <p:txBody>
          <a:bodyPr>
            <a:normAutofit/>
          </a:bodyPr>
          <a:lstStyle/>
          <a:p>
            <a:r>
              <a:rPr lang="fr-FR" dirty="0" smtClean="0"/>
              <a:t>Our </a:t>
            </a:r>
            <a:r>
              <a:rPr lang="fr-FR" dirty="0" err="1" smtClean="0"/>
              <a:t>guided</a:t>
            </a:r>
            <a:r>
              <a:rPr lang="fr-FR" dirty="0" smtClean="0"/>
              <a:t> tour</a:t>
            </a:r>
            <a:endParaRPr lang="fr-FR" dirty="0"/>
          </a:p>
        </p:txBody>
      </p:sp>
      <p:pic>
        <p:nvPicPr>
          <p:cNvPr id="5" name="Image 4" descr="P1030541.JPG"/>
          <p:cNvPicPr>
            <a:picLocks noChangeAspect="1"/>
          </p:cNvPicPr>
          <p:nvPr/>
        </p:nvPicPr>
        <p:blipFill>
          <a:blip r:embed="rId4" cstate="print"/>
          <a:stretch>
            <a:fillRect/>
          </a:stretch>
        </p:blipFill>
        <p:spPr>
          <a:xfrm>
            <a:off x="5652120" y="3573016"/>
            <a:ext cx="3096344" cy="3096344"/>
          </a:xfrm>
          <a:prstGeom prst="rect">
            <a:avLst/>
          </a:prstGeom>
        </p:spPr>
      </p:pic>
      <p:pic>
        <p:nvPicPr>
          <p:cNvPr id="6" name="Image 5" descr="DSC04082.JPG"/>
          <p:cNvPicPr>
            <a:picLocks noChangeAspect="1"/>
          </p:cNvPicPr>
          <p:nvPr/>
        </p:nvPicPr>
        <p:blipFill>
          <a:blip r:embed="rId5" cstate="print"/>
          <a:stretch>
            <a:fillRect/>
          </a:stretch>
        </p:blipFill>
        <p:spPr>
          <a:xfrm rot="5400000">
            <a:off x="3629942" y="1274714"/>
            <a:ext cx="1775824" cy="1331868"/>
          </a:xfrm>
          <a:prstGeom prst="rect">
            <a:avLst/>
          </a:prstGeom>
        </p:spPr>
      </p:pic>
      <p:pic>
        <p:nvPicPr>
          <p:cNvPr id="8" name="Image 7" descr="DSC04088.JPG"/>
          <p:cNvPicPr>
            <a:picLocks noChangeAspect="1"/>
          </p:cNvPicPr>
          <p:nvPr/>
        </p:nvPicPr>
        <p:blipFill>
          <a:blip r:embed="rId6" cstate="print"/>
          <a:stretch>
            <a:fillRect/>
          </a:stretch>
        </p:blipFill>
        <p:spPr>
          <a:xfrm rot="5400000">
            <a:off x="3623894" y="3224977"/>
            <a:ext cx="1824203" cy="1368152"/>
          </a:xfrm>
          <a:prstGeom prst="rect">
            <a:avLst/>
          </a:prstGeom>
        </p:spPr>
      </p:pic>
      <p:pic>
        <p:nvPicPr>
          <p:cNvPr id="10" name="Image 9" descr="DSC04103.JPG"/>
          <p:cNvPicPr>
            <a:picLocks noChangeAspect="1"/>
          </p:cNvPicPr>
          <p:nvPr/>
        </p:nvPicPr>
        <p:blipFill>
          <a:blip r:embed="rId7" cstate="print"/>
          <a:srcRect l="23689"/>
          <a:stretch>
            <a:fillRect/>
          </a:stretch>
        </p:blipFill>
        <p:spPr>
          <a:xfrm>
            <a:off x="3851920" y="5013176"/>
            <a:ext cx="1391781" cy="1367872"/>
          </a:xfrm>
          <a:prstGeom prst="rect">
            <a:avLst/>
          </a:prstGeom>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7" y="5621351"/>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39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04120.jpg"/>
          <p:cNvPicPr>
            <a:picLocks noChangeAspect="1"/>
          </p:cNvPicPr>
          <p:nvPr/>
        </p:nvPicPr>
        <p:blipFill>
          <a:blip r:embed="rId2" cstate="print"/>
          <a:srcRect r="32432" b="29214"/>
          <a:stretch>
            <a:fillRect/>
          </a:stretch>
        </p:blipFill>
        <p:spPr>
          <a:xfrm>
            <a:off x="899592" y="1700808"/>
            <a:ext cx="4399034" cy="3456384"/>
          </a:xfrm>
          <a:prstGeom prst="rect">
            <a:avLst/>
          </a:prstGeom>
        </p:spPr>
      </p:pic>
      <p:pic>
        <p:nvPicPr>
          <p:cNvPr id="5" name="Image 4" descr="DSC04128.JPG"/>
          <p:cNvPicPr>
            <a:picLocks noChangeAspect="1"/>
          </p:cNvPicPr>
          <p:nvPr/>
        </p:nvPicPr>
        <p:blipFill>
          <a:blip r:embed="rId3" cstate="print"/>
          <a:stretch>
            <a:fillRect/>
          </a:stretch>
        </p:blipFill>
        <p:spPr>
          <a:xfrm>
            <a:off x="4644008" y="3573016"/>
            <a:ext cx="3707904" cy="2780928"/>
          </a:xfrm>
          <a:prstGeom prst="rect">
            <a:avLst/>
          </a:prstGeom>
        </p:spPr>
      </p:pic>
      <p:sp>
        <p:nvSpPr>
          <p:cNvPr id="7" name="Titre 1"/>
          <p:cNvSpPr>
            <a:spLocks noGrp="1"/>
          </p:cNvSpPr>
          <p:nvPr>
            <p:ph type="title"/>
          </p:nvPr>
        </p:nvSpPr>
        <p:spPr>
          <a:xfrm>
            <a:off x="457200" y="274638"/>
            <a:ext cx="8229600" cy="1143000"/>
          </a:xfrm>
        </p:spPr>
        <p:txBody>
          <a:bodyPr/>
          <a:lstStyle/>
          <a:p>
            <a:r>
              <a:rPr lang="fr-FR" dirty="0" smtClean="0"/>
              <a:t>Our workshops</a:t>
            </a:r>
            <a:endParaRPr lang="fr-FR" dirty="0"/>
          </a:p>
        </p:txBody>
      </p:sp>
      <p:sp>
        <p:nvSpPr>
          <p:cNvPr id="8" name="ZoneTexte 7"/>
          <p:cNvSpPr txBox="1"/>
          <p:nvPr/>
        </p:nvSpPr>
        <p:spPr>
          <a:xfrm>
            <a:off x="5364088" y="2420888"/>
            <a:ext cx="3528392" cy="1200329"/>
          </a:xfrm>
          <a:prstGeom prst="rect">
            <a:avLst/>
          </a:prstGeom>
          <a:noFill/>
        </p:spPr>
        <p:txBody>
          <a:bodyPr wrap="square" rtlCol="0">
            <a:spAutoFit/>
          </a:bodyPr>
          <a:lstStyle/>
          <a:p>
            <a:r>
              <a:rPr lang="fr-FR" sz="2400" dirty="0" err="1" smtClean="0"/>
              <a:t>Writing</a:t>
            </a:r>
            <a:r>
              <a:rPr lang="fr-FR" sz="2400" dirty="0" smtClean="0"/>
              <a:t> </a:t>
            </a:r>
            <a:r>
              <a:rPr lang="fr-FR" sz="2400" dirty="0" err="1" smtClean="0"/>
              <a:t>with</a:t>
            </a:r>
            <a:r>
              <a:rPr lang="fr-FR" sz="2400" dirty="0" smtClean="0"/>
              <a:t> a </a:t>
            </a:r>
            <a:r>
              <a:rPr lang="fr-FR" sz="2400" dirty="0" err="1" smtClean="0"/>
              <a:t>goose</a:t>
            </a:r>
            <a:r>
              <a:rPr lang="fr-FR" sz="2400" dirty="0" smtClean="0"/>
              <a:t> </a:t>
            </a:r>
            <a:r>
              <a:rPr lang="fr-FR" sz="2400" dirty="0" err="1" smtClean="0"/>
              <a:t>quill</a:t>
            </a:r>
            <a:r>
              <a:rPr lang="fr-FR" sz="2400" dirty="0" smtClean="0"/>
              <a:t> and </a:t>
            </a:r>
            <a:r>
              <a:rPr lang="fr-FR" sz="2400" dirty="0" err="1" smtClean="0"/>
              <a:t>creating</a:t>
            </a:r>
            <a:r>
              <a:rPr lang="fr-FR" sz="2400" dirty="0" smtClean="0"/>
              <a:t> a </a:t>
            </a:r>
            <a:r>
              <a:rPr lang="fr-FR" sz="2400" dirty="0" err="1" smtClean="0"/>
              <a:t>coat</a:t>
            </a:r>
            <a:r>
              <a:rPr lang="fr-FR" sz="2400" dirty="0" smtClean="0"/>
              <a:t> of </a:t>
            </a:r>
            <a:r>
              <a:rPr lang="fr-FR" sz="2400" dirty="0" err="1" smtClean="0"/>
              <a:t>arms</a:t>
            </a:r>
            <a:endParaRPr lang="fr-FR" sz="2400" dirty="0"/>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5621351"/>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37190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9795" y="332656"/>
            <a:ext cx="8229600" cy="1143000"/>
          </a:xfrm>
        </p:spPr>
        <p:txBody>
          <a:bodyPr/>
          <a:lstStyle/>
          <a:p>
            <a:r>
              <a:rPr lang="fr-FR" dirty="0" smtClean="0"/>
              <a:t>Our model and </a:t>
            </a:r>
            <a:r>
              <a:rPr lang="fr-FR" dirty="0" err="1" smtClean="0"/>
              <a:t>our</a:t>
            </a:r>
            <a:r>
              <a:rPr lang="fr-FR" dirty="0" smtClean="0"/>
              <a:t> posters</a:t>
            </a:r>
            <a:endParaRPr lang="fr-FR" dirty="0"/>
          </a:p>
        </p:txBody>
      </p:sp>
      <p:pic>
        <p:nvPicPr>
          <p:cNvPr id="4" name="Image 3" descr="P1040928.JPG"/>
          <p:cNvPicPr>
            <a:picLocks noChangeAspect="1"/>
          </p:cNvPicPr>
          <p:nvPr/>
        </p:nvPicPr>
        <p:blipFill>
          <a:blip r:embed="rId2" cstate="print"/>
          <a:srcRect l="6349" t="12698" r="3175"/>
          <a:stretch>
            <a:fillRect/>
          </a:stretch>
        </p:blipFill>
        <p:spPr>
          <a:xfrm>
            <a:off x="107504" y="1700808"/>
            <a:ext cx="4477091" cy="4320000"/>
          </a:xfrm>
          <a:prstGeom prst="rect">
            <a:avLst/>
          </a:prstGeom>
        </p:spPr>
      </p:pic>
      <p:pic>
        <p:nvPicPr>
          <p:cNvPr id="5" name="Image 4" descr="P1040940.JPG"/>
          <p:cNvPicPr>
            <a:picLocks noChangeAspect="1"/>
          </p:cNvPicPr>
          <p:nvPr/>
        </p:nvPicPr>
        <p:blipFill>
          <a:blip r:embed="rId3" cstate="print"/>
          <a:stretch>
            <a:fillRect/>
          </a:stretch>
        </p:blipFill>
        <p:spPr>
          <a:xfrm>
            <a:off x="4716016" y="1700808"/>
            <a:ext cx="4320000" cy="4320000"/>
          </a:xfrm>
          <a:prstGeom prst="rect">
            <a:avLst/>
          </a:prstGeom>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5621351"/>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4656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067" y="332656"/>
            <a:ext cx="8229600" cy="1143000"/>
          </a:xfrm>
        </p:spPr>
        <p:txBody>
          <a:bodyPr>
            <a:normAutofit/>
          </a:bodyPr>
          <a:lstStyle/>
          <a:p>
            <a:r>
              <a:rPr lang="en-US" dirty="0" err="1" smtClean="0"/>
              <a:t>Bastioni</a:t>
            </a:r>
            <a:r>
              <a:rPr lang="en-GB" dirty="0" smtClean="0"/>
              <a:t>, Finland</a:t>
            </a:r>
            <a:endParaRPr lang="en-GB"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3360" y="3933056"/>
            <a:ext cx="3816424" cy="286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89" t="13947" r="9904"/>
          <a:stretch/>
        </p:blipFill>
        <p:spPr bwMode="auto">
          <a:xfrm>
            <a:off x="6660232" y="1764258"/>
            <a:ext cx="2128347" cy="162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067" y="1764258"/>
            <a:ext cx="2891466" cy="216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1764258"/>
            <a:ext cx="2891466" cy="216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475" y="4221088"/>
            <a:ext cx="297605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040" b="15161"/>
          <a:stretch/>
        </p:blipFill>
        <p:spPr bwMode="auto">
          <a:xfrm>
            <a:off x="3150896" y="4742796"/>
            <a:ext cx="2391292" cy="171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4943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692696"/>
            <a:ext cx="7560840" cy="1143000"/>
          </a:xfrm>
        </p:spPr>
        <p:txBody>
          <a:bodyPr>
            <a:normAutofit fontScale="90000"/>
          </a:bodyPr>
          <a:lstStyle/>
          <a:p>
            <a:r>
              <a:rPr lang="fi-FI" dirty="0" smtClean="0"/>
              <a:t>The main </a:t>
            </a:r>
            <a:r>
              <a:rPr lang="fi-FI" dirty="0" err="1" smtClean="0"/>
              <a:t>entrance</a:t>
            </a:r>
            <a:r>
              <a:rPr lang="fi-FI" dirty="0" smtClean="0"/>
              <a:t> to the </a:t>
            </a:r>
            <a:r>
              <a:rPr lang="fi-FI" dirty="0" err="1" smtClean="0"/>
              <a:t>Bastion</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204864"/>
            <a:ext cx="3764789" cy="2823592"/>
          </a:xfr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010" y="3501008"/>
            <a:ext cx="4475989" cy="3356992"/>
          </a:xfrm>
          <a:prstGeom prst="rect">
            <a:avLst/>
          </a:prstGeom>
        </p:spPr>
      </p:pic>
      <p:sp>
        <p:nvSpPr>
          <p:cNvPr id="8" name="Tekstiruutu 7"/>
          <p:cNvSpPr txBox="1"/>
          <p:nvPr/>
        </p:nvSpPr>
        <p:spPr>
          <a:xfrm>
            <a:off x="4668010" y="2132857"/>
            <a:ext cx="4008446" cy="1015663"/>
          </a:xfrm>
          <a:prstGeom prst="rect">
            <a:avLst/>
          </a:prstGeom>
          <a:noFill/>
        </p:spPr>
        <p:txBody>
          <a:bodyPr wrap="square" rtlCol="0">
            <a:spAutoFit/>
          </a:bodyPr>
          <a:lstStyle/>
          <a:p>
            <a:r>
              <a:rPr lang="fi-FI" sz="2000" dirty="0" err="1" smtClean="0"/>
              <a:t>Our</a:t>
            </a:r>
            <a:r>
              <a:rPr lang="fi-FI" sz="2000" dirty="0" smtClean="0"/>
              <a:t> </a:t>
            </a:r>
            <a:r>
              <a:rPr lang="fi-FI" sz="2000" dirty="0" err="1" smtClean="0"/>
              <a:t>guide</a:t>
            </a:r>
            <a:r>
              <a:rPr lang="fi-FI" sz="2000" dirty="0" smtClean="0"/>
              <a:t> </a:t>
            </a:r>
            <a:r>
              <a:rPr lang="fi-FI" sz="2000" dirty="0" err="1" smtClean="0"/>
              <a:t>told</a:t>
            </a:r>
            <a:r>
              <a:rPr lang="fi-FI" sz="2000" dirty="0" smtClean="0"/>
              <a:t> us of the </a:t>
            </a:r>
            <a:r>
              <a:rPr lang="fi-FI" sz="2000" dirty="0" err="1" smtClean="0"/>
              <a:t>history</a:t>
            </a:r>
            <a:r>
              <a:rPr lang="fi-FI" sz="2000" dirty="0" smtClean="0"/>
              <a:t> of </a:t>
            </a:r>
            <a:r>
              <a:rPr lang="fi-FI" sz="2000" dirty="0" err="1" smtClean="0"/>
              <a:t>our</a:t>
            </a:r>
            <a:r>
              <a:rPr lang="fi-FI" sz="2000" dirty="0" smtClean="0"/>
              <a:t> </a:t>
            </a:r>
            <a:r>
              <a:rPr lang="fi-FI" sz="2000" dirty="0" err="1" smtClean="0"/>
              <a:t>town</a:t>
            </a:r>
            <a:r>
              <a:rPr lang="fi-FI" sz="2000" dirty="0" smtClean="0"/>
              <a:t>.  Here is our sports field surrounded by an embankment.</a:t>
            </a:r>
            <a:endParaRPr lang="fi-FI" sz="2000" dirty="0"/>
          </a:p>
        </p:txBody>
      </p:sp>
      <p:pic>
        <p:nvPicPr>
          <p:cNvPr id="6" name="Immagine 1" descr="C:\Users\anna\AppData\Local\Temp\Logo 1-1.jpg"/>
          <p:cNvPicPr>
            <a:picLocks noChangeAspect="1"/>
          </p:cNvPicPr>
          <p:nvPr/>
        </p:nvPicPr>
        <p:blipFill rotWithShape="1">
          <a:blip r:embed="rId4" cstate="print">
            <a:extLst>
              <a:ext uri="{28A0092B-C50C-407E-A947-70E740481C1C}">
                <a14:useLocalDpi xmlns:a14="http://schemas.microsoft.com/office/drawing/2010/main" val="0"/>
              </a:ext>
            </a:extLst>
          </a:blip>
          <a:srcRect l="11557" r="8670"/>
          <a:stretch/>
        </p:blipFill>
        <p:spPr bwMode="auto">
          <a:xfrm>
            <a:off x="8175647" y="5564907"/>
            <a:ext cx="968353" cy="1293093"/>
          </a:xfrm>
          <a:prstGeom prst="rect">
            <a:avLst/>
          </a:prstGeom>
          <a:noFill/>
          <a:ln>
            <a:noFill/>
          </a:ln>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397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lstStyle/>
          <a:p>
            <a:r>
              <a:rPr lang="fi-FI" dirty="0" smtClean="0"/>
              <a:t>Hamina </a:t>
            </a:r>
            <a:r>
              <a:rPr lang="fi-FI" dirty="0" err="1" smtClean="0"/>
              <a:t>Bastion</a:t>
            </a:r>
            <a:endParaRPr lang="fi-FI" dirty="0"/>
          </a:p>
        </p:txBody>
      </p:sp>
      <p:sp>
        <p:nvSpPr>
          <p:cNvPr id="6" name="Sisällön paikkamerkki 5"/>
          <p:cNvSpPr>
            <a:spLocks noGrp="1"/>
          </p:cNvSpPr>
          <p:nvPr>
            <p:ph sz="half" idx="2"/>
          </p:nvPr>
        </p:nvSpPr>
        <p:spPr>
          <a:xfrm>
            <a:off x="4648200" y="1920085"/>
            <a:ext cx="3596208" cy="1868955"/>
          </a:xfrm>
        </p:spPr>
        <p:txBody>
          <a:bodyPr>
            <a:normAutofit/>
          </a:bodyPr>
          <a:lstStyle/>
          <a:p>
            <a:r>
              <a:rPr lang="fi-FI" dirty="0"/>
              <a:t/>
            </a:r>
            <a:br>
              <a:rPr lang="fi-FI" dirty="0"/>
            </a:br>
            <a:endParaRPr lang="fi-FI" dirty="0"/>
          </a:p>
        </p:txBody>
      </p:sp>
      <p:pic>
        <p:nvPicPr>
          <p:cNvPr id="7" name="Kuv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890" y="1844824"/>
            <a:ext cx="3611893" cy="2708920"/>
          </a:xfrm>
          <a:prstGeom prst="rect">
            <a:avLst/>
          </a:prstGeom>
        </p:spPr>
      </p:pic>
      <p:pic>
        <p:nvPicPr>
          <p:cNvPr id="8" name="Immagine 1" descr="C:\Users\anna\AppData\Local\Temp\Logo 1-1.jpg"/>
          <p:cNvPicPr>
            <a:picLocks noChangeAspect="1"/>
          </p:cNvPicPr>
          <p:nvPr/>
        </p:nvPicPr>
        <p:blipFill rotWithShape="1">
          <a:blip r:embed="rId4" cstate="print">
            <a:extLst>
              <a:ext uri="{28A0092B-C50C-407E-A947-70E740481C1C}">
                <a14:useLocalDpi xmlns:a14="http://schemas.microsoft.com/office/drawing/2010/main" val="0"/>
              </a:ext>
            </a:extLst>
          </a:blip>
          <a:srcRect l="11557" r="8670"/>
          <a:stretch/>
        </p:blipFill>
        <p:spPr bwMode="auto">
          <a:xfrm>
            <a:off x="8175647" y="5564907"/>
            <a:ext cx="968353" cy="1293093"/>
          </a:xfrm>
          <a:prstGeom prst="rect">
            <a:avLst/>
          </a:prstGeom>
          <a:noFill/>
          <a:ln>
            <a:noFill/>
          </a:ln>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1"/>
          </p:nvPr>
        </p:nvSpPr>
        <p:spPr>
          <a:xfrm>
            <a:off x="473814" y="2132856"/>
            <a:ext cx="4038600" cy="4434840"/>
          </a:xfrm>
        </p:spPr>
        <p:txBody>
          <a:bodyPr>
            <a:normAutofit/>
          </a:bodyPr>
          <a:lstStyle/>
          <a:p>
            <a:r>
              <a:rPr lang="fi-FI" dirty="0"/>
              <a:t>This is a </a:t>
            </a:r>
            <a:r>
              <a:rPr lang="fi-FI" dirty="0" smtClean="0"/>
              <a:t>bird’s eye view </a:t>
            </a:r>
            <a:r>
              <a:rPr lang="fi-FI" dirty="0"/>
              <a:t>of Hamina from 1809.</a:t>
            </a:r>
          </a:p>
          <a:p>
            <a:r>
              <a:rPr lang="fi-FI" dirty="0"/>
              <a:t>Hamina was built in a circular form.</a:t>
            </a:r>
            <a:endParaRPr lang="en-GB" dirty="0"/>
          </a:p>
        </p:txBody>
      </p:sp>
    </p:spTree>
    <p:extLst>
      <p:ext uri="{BB962C8B-B14F-4D97-AF65-F5344CB8AC3E}">
        <p14:creationId xmlns:p14="http://schemas.microsoft.com/office/powerpoint/2010/main" val="22452514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smtClean="0"/>
              <a:t>We</a:t>
            </a:r>
            <a:r>
              <a:rPr lang="fi-FI" dirty="0" smtClean="0"/>
              <a:t> </a:t>
            </a:r>
            <a:r>
              <a:rPr lang="fi-FI" dirty="0" err="1" smtClean="0"/>
              <a:t>built</a:t>
            </a:r>
            <a:r>
              <a:rPr lang="fi-FI" dirty="0" smtClean="0"/>
              <a:t> a </a:t>
            </a:r>
            <a:r>
              <a:rPr lang="fi-FI" dirty="0" err="1" smtClean="0"/>
              <a:t>model</a:t>
            </a:r>
            <a:r>
              <a:rPr lang="fi-FI" dirty="0" smtClean="0"/>
              <a:t> of the </a:t>
            </a:r>
            <a:r>
              <a:rPr lang="fi-FI" dirty="0" err="1" smtClean="0"/>
              <a:t>Bastion</a:t>
            </a:r>
            <a:endParaRPr lang="fi-FI" dirty="0"/>
          </a:p>
        </p:txBody>
      </p:sp>
      <p:pic>
        <p:nvPicPr>
          <p:cNvPr id="1026" name="Picture 2" descr="F:\Comenius valokuvat\Bastion_malli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21128830">
            <a:off x="467544" y="2132856"/>
            <a:ext cx="4038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Comenius valokuvat\Bastion_malli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484784"/>
            <a:ext cx="4038600" cy="30163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1" descr="C:\Users\anna\AppData\Local\Temp\Logo 1-1.jpg"/>
          <p:cNvPicPr>
            <a:picLocks noChangeAspect="1"/>
          </p:cNvPicPr>
          <p:nvPr/>
        </p:nvPicPr>
        <p:blipFill rotWithShape="1">
          <a:blip r:embed="rId5" cstate="print">
            <a:extLst>
              <a:ext uri="{28A0092B-C50C-407E-A947-70E740481C1C}">
                <a14:useLocalDpi xmlns:a14="http://schemas.microsoft.com/office/drawing/2010/main" val="0"/>
              </a:ext>
            </a:extLst>
          </a:blip>
          <a:srcRect l="11557" r="8670"/>
          <a:stretch/>
        </p:blipFill>
        <p:spPr bwMode="auto">
          <a:xfrm>
            <a:off x="8175647" y="5564907"/>
            <a:ext cx="968353" cy="1293093"/>
          </a:xfrm>
          <a:prstGeom prst="rect">
            <a:avLst/>
          </a:prstGeom>
          <a:noFill/>
          <a:ln>
            <a:noFill/>
          </a:ln>
        </p:spPr>
      </p:pic>
    </p:spTree>
    <p:extLst>
      <p:ext uri="{BB962C8B-B14F-4D97-AF65-F5344CB8AC3E}">
        <p14:creationId xmlns:p14="http://schemas.microsoft.com/office/powerpoint/2010/main" val="19370851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contenuto 2"/>
          <p:cNvSpPr>
            <a:spLocks noGrp="1"/>
          </p:cNvSpPr>
          <p:nvPr>
            <p:ph idx="1"/>
          </p:nvPr>
        </p:nvSpPr>
        <p:spPr>
          <a:xfrm>
            <a:off x="457200" y="620713"/>
            <a:ext cx="8229600" cy="5703887"/>
          </a:xfrm>
        </p:spPr>
        <p:txBody>
          <a:bodyPr/>
          <a:lstStyle/>
          <a:p>
            <a:pPr marL="0" indent="0">
              <a:buNone/>
            </a:pPr>
            <a:r>
              <a:rPr lang="it-IT" dirty="0" smtClean="0"/>
              <a:t>The Zisa Palace, Palermo, Italy</a:t>
            </a:r>
          </a:p>
        </p:txBody>
      </p:sp>
      <p:pic>
        <p:nvPicPr>
          <p:cNvPr id="20482"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20483"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20484" name="Immagine 7" descr="PHOT0001_crop.jpg"/>
          <p:cNvPicPr>
            <a:picLocks noChangeAspect="1"/>
          </p:cNvPicPr>
          <p:nvPr/>
        </p:nvPicPr>
        <p:blipFill>
          <a:blip r:embed="rId4"/>
          <a:srcRect/>
          <a:stretch>
            <a:fillRect/>
          </a:stretch>
        </p:blipFill>
        <p:spPr bwMode="auto">
          <a:xfrm>
            <a:off x="1619250" y="1196975"/>
            <a:ext cx="6216650" cy="4519613"/>
          </a:xfrm>
          <a:prstGeom prst="rect">
            <a:avLst/>
          </a:prstGeom>
          <a:noFill/>
          <a:ln w="9525">
            <a:noFill/>
            <a:miter lim="800000"/>
            <a:headEnd/>
            <a:tailEnd/>
          </a:ln>
        </p:spPr>
      </p:pic>
    </p:spTree>
    <p:extLst>
      <p:ext uri="{BB962C8B-B14F-4D97-AF65-F5344CB8AC3E}">
        <p14:creationId xmlns:p14="http://schemas.microsoft.com/office/powerpoint/2010/main" val="3256621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06" y="476672"/>
            <a:ext cx="8229600" cy="1359024"/>
          </a:xfrm>
        </p:spPr>
        <p:txBody>
          <a:bodyPr>
            <a:normAutofit fontScale="90000"/>
          </a:bodyPr>
          <a:lstStyle/>
          <a:p>
            <a:pPr algn="ctr"/>
            <a:r>
              <a:rPr lang="en-GB" dirty="0" smtClean="0"/>
              <a:t/>
            </a:r>
            <a:br>
              <a:rPr lang="en-GB" dirty="0" smtClean="0"/>
            </a:br>
            <a:r>
              <a:rPr lang="en-GB" dirty="0" smtClean="0"/>
              <a:t>I.C.S ‘Lombardo </a:t>
            </a:r>
            <a:r>
              <a:rPr lang="en-GB" dirty="0" err="1" smtClean="0"/>
              <a:t>Radice</a:t>
            </a:r>
            <a:r>
              <a:rPr lang="en-GB" dirty="0" smtClean="0"/>
              <a:t>’ </a:t>
            </a:r>
            <a:r>
              <a:rPr lang="en-GB" dirty="0"/>
              <a:t/>
            </a:r>
            <a:br>
              <a:rPr lang="en-GB" dirty="0"/>
            </a:br>
            <a:r>
              <a:rPr lang="en-GB" dirty="0" smtClean="0"/>
              <a:t>Italy</a:t>
            </a:r>
            <a:endParaRPr lang="en-GB" dirty="0"/>
          </a:p>
        </p:txBody>
      </p:sp>
      <p:pic>
        <p:nvPicPr>
          <p:cNvPr id="4"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949280"/>
            <a:ext cx="1135227" cy="75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19672" y="1915635"/>
            <a:ext cx="4680520" cy="3510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99792" y="5938258"/>
            <a:ext cx="3813929" cy="646331"/>
          </a:xfrm>
          <a:prstGeom prst="rect">
            <a:avLst/>
          </a:prstGeom>
          <a:noFill/>
        </p:spPr>
        <p:txBody>
          <a:bodyPr wrap="none" rtlCol="0">
            <a:spAutoFit/>
          </a:bodyPr>
          <a:lstStyle/>
          <a:p>
            <a:r>
              <a:rPr lang="en-GB" dirty="0" smtClean="0">
                <a:hlinkClick r:id="rId5"/>
              </a:rPr>
              <a:t>www.comprensivolombardoradice.it</a:t>
            </a:r>
            <a:endParaRPr lang="en-GB" dirty="0" smtClean="0"/>
          </a:p>
          <a:p>
            <a:endParaRPr lang="en-GB" dirty="0"/>
          </a:p>
        </p:txBody>
      </p:sp>
    </p:spTree>
    <p:extLst>
      <p:ext uri="{BB962C8B-B14F-4D97-AF65-F5344CB8AC3E}">
        <p14:creationId xmlns:p14="http://schemas.microsoft.com/office/powerpoint/2010/main" val="16517988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21506"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21507" name="Immagine 6" descr="PHOT0015_crop.jpg"/>
          <p:cNvPicPr>
            <a:picLocks noChangeAspect="1"/>
          </p:cNvPicPr>
          <p:nvPr/>
        </p:nvPicPr>
        <p:blipFill>
          <a:blip r:embed="rId4"/>
          <a:srcRect/>
          <a:stretch>
            <a:fillRect/>
          </a:stretch>
        </p:blipFill>
        <p:spPr bwMode="auto">
          <a:xfrm>
            <a:off x="1476375" y="1052513"/>
            <a:ext cx="6276975" cy="4714875"/>
          </a:xfrm>
          <a:prstGeom prst="rect">
            <a:avLst/>
          </a:prstGeom>
          <a:noFill/>
          <a:ln w="9525">
            <a:noFill/>
            <a:miter lim="800000"/>
            <a:headEnd/>
            <a:tailEnd/>
          </a:ln>
        </p:spPr>
      </p:pic>
    </p:spTree>
    <p:extLst>
      <p:ext uri="{BB962C8B-B14F-4D97-AF65-F5344CB8AC3E}">
        <p14:creationId xmlns:p14="http://schemas.microsoft.com/office/powerpoint/2010/main" val="42455687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8313" y="981075"/>
            <a:ext cx="4618037" cy="4824413"/>
          </a:xfrm>
        </p:spPr>
        <p:txBody>
          <a:bodyPr>
            <a:normAutofit/>
          </a:bodyPr>
          <a:lstStyle/>
          <a:p>
            <a:pPr marL="274320" indent="-274320" algn="just" fontAlgn="auto">
              <a:spcAft>
                <a:spcPts val="0"/>
              </a:spcAft>
              <a:buClr>
                <a:schemeClr val="accent3"/>
              </a:buClr>
              <a:buFont typeface="Wingdings 2"/>
              <a:buChar char=""/>
              <a:defRPr/>
            </a:pPr>
            <a:r>
              <a:rPr lang="en-US" sz="1800" dirty="0" smtClean="0"/>
              <a:t>The castle of the </a:t>
            </a:r>
            <a:r>
              <a:rPr lang="en-US" sz="1800" dirty="0" err="1" smtClean="0"/>
              <a:t>Zisa</a:t>
            </a:r>
            <a:r>
              <a:rPr lang="en-US" sz="1800" dirty="0" smtClean="0"/>
              <a:t> was built during the Norman domination, in the </a:t>
            </a:r>
            <a:r>
              <a:rPr lang="it-IT" sz="1800" dirty="0" smtClean="0"/>
              <a:t>Χ</a:t>
            </a:r>
            <a:r>
              <a:rPr lang="en-US" sz="1800" dirty="0" smtClean="0"/>
              <a:t>II century, in a typical architectural style of Arabic origin. It was finished  in 1175 under the kingdom of  William II. Norman kings used to spend their summer time in the castle and nearby gardens.</a:t>
            </a:r>
          </a:p>
          <a:p>
            <a:pPr marL="274320" indent="-274320" algn="just" fontAlgn="auto">
              <a:spcAft>
                <a:spcPts val="0"/>
              </a:spcAft>
              <a:buClr>
                <a:schemeClr val="accent3"/>
              </a:buClr>
              <a:buFont typeface="Wingdings 2"/>
              <a:buNone/>
              <a:defRPr/>
            </a:pPr>
            <a:endParaRPr lang="it-IT" sz="1800" dirty="0" smtClean="0"/>
          </a:p>
          <a:p>
            <a:pPr marL="274320" indent="-274320" algn="just" fontAlgn="auto">
              <a:spcAft>
                <a:spcPts val="0"/>
              </a:spcAft>
              <a:buClr>
                <a:schemeClr val="accent3"/>
              </a:buClr>
              <a:buFont typeface="Wingdings 2"/>
              <a:buChar char=""/>
              <a:defRPr/>
            </a:pPr>
            <a:r>
              <a:rPr lang="en-US" sz="1800" dirty="0" smtClean="0"/>
              <a:t>Some centuries later the palace became the residence of a Spanish family, the </a:t>
            </a:r>
            <a:r>
              <a:rPr lang="en-US" sz="1800" dirty="0" err="1" smtClean="0"/>
              <a:t>Sandovals</a:t>
            </a:r>
            <a:r>
              <a:rPr lang="en-US" sz="1800" dirty="0" smtClean="0"/>
              <a:t>, and then, after their death, it belonged to the </a:t>
            </a:r>
            <a:r>
              <a:rPr lang="en-US" sz="1800" dirty="0" err="1" smtClean="0"/>
              <a:t>Notarbartoloes</a:t>
            </a:r>
            <a:r>
              <a:rPr lang="en-US" sz="1800" dirty="0" smtClean="0"/>
              <a:t>.</a:t>
            </a:r>
          </a:p>
          <a:p>
            <a:pPr marL="274320" indent="-274320" algn="just" fontAlgn="auto">
              <a:spcAft>
                <a:spcPts val="0"/>
              </a:spcAft>
              <a:buClr>
                <a:schemeClr val="accent3"/>
              </a:buClr>
              <a:buFont typeface="Wingdings 2"/>
              <a:buNone/>
              <a:defRPr/>
            </a:pPr>
            <a:endParaRPr lang="it-IT" sz="1800" dirty="0" smtClean="0"/>
          </a:p>
          <a:p>
            <a:pPr marL="274320" indent="-274320" algn="just" fontAlgn="auto">
              <a:spcAft>
                <a:spcPts val="0"/>
              </a:spcAft>
              <a:buClr>
                <a:schemeClr val="accent3"/>
              </a:buClr>
              <a:buFont typeface="Wingdings 2"/>
              <a:buChar char=""/>
              <a:defRPr/>
            </a:pPr>
            <a:r>
              <a:rPr lang="en-US" sz="1800" dirty="0" smtClean="0"/>
              <a:t>Actually it is a public monument and lots of tourists usually visit it and its Museum of Islamic Art.. </a:t>
            </a:r>
            <a:endParaRPr lang="it-IT" sz="1800" dirty="0" smtClean="0"/>
          </a:p>
          <a:p>
            <a:pPr marL="274320" indent="-274320" fontAlgn="auto">
              <a:spcAft>
                <a:spcPts val="0"/>
              </a:spcAft>
              <a:buClr>
                <a:schemeClr val="accent3"/>
              </a:buClr>
              <a:buFont typeface="Wingdings 2"/>
              <a:buChar char=""/>
              <a:defRPr/>
            </a:pPr>
            <a:endParaRPr lang="it-IT" dirty="0"/>
          </a:p>
        </p:txBody>
      </p:sp>
      <p:pic>
        <p:nvPicPr>
          <p:cNvPr id="22530"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22531"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22532" name="Segnaposto contenuto 5" descr="PHOT0013.JPG"/>
          <p:cNvPicPr>
            <a:picLocks noChangeAspect="1"/>
          </p:cNvPicPr>
          <p:nvPr/>
        </p:nvPicPr>
        <p:blipFill>
          <a:blip r:embed="rId4"/>
          <a:srcRect/>
          <a:stretch>
            <a:fillRect/>
          </a:stretch>
        </p:blipFill>
        <p:spPr bwMode="auto">
          <a:xfrm>
            <a:off x="5580063" y="1052513"/>
            <a:ext cx="2844800" cy="4292600"/>
          </a:xfrm>
          <a:prstGeom prst="rect">
            <a:avLst/>
          </a:prstGeom>
          <a:noFill/>
          <a:ln w="9525">
            <a:noFill/>
            <a:miter lim="800000"/>
            <a:headEnd/>
            <a:tailEnd/>
          </a:ln>
        </p:spPr>
      </p:pic>
    </p:spTree>
    <p:extLst>
      <p:ext uri="{BB962C8B-B14F-4D97-AF65-F5344CB8AC3E}">
        <p14:creationId xmlns:p14="http://schemas.microsoft.com/office/powerpoint/2010/main" val="683590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3" descr="IMG-20150305-WA0000 (1)_crop.jpg"/>
          <p:cNvPicPr>
            <a:picLocks noChangeAspect="1"/>
          </p:cNvPicPr>
          <p:nvPr/>
        </p:nvPicPr>
        <p:blipFill>
          <a:blip r:embed="rId2"/>
          <a:srcRect/>
          <a:stretch>
            <a:fillRect/>
          </a:stretch>
        </p:blipFill>
        <p:spPr bwMode="auto">
          <a:xfrm>
            <a:off x="2483768" y="572889"/>
            <a:ext cx="5937250" cy="5375275"/>
          </a:xfrm>
          <a:prstGeom prst="rect">
            <a:avLst/>
          </a:prstGeom>
          <a:noFill/>
          <a:ln w="9525">
            <a:noFill/>
            <a:miter lim="800000"/>
            <a:headEnd/>
            <a:tailEnd/>
          </a:ln>
        </p:spPr>
      </p:pic>
      <p:pic>
        <p:nvPicPr>
          <p:cNvPr id="23554" name="Picture 2"/>
          <p:cNvPicPr>
            <a:picLocks noChangeAspect="1" noChangeArrowheads="1"/>
          </p:cNvPicPr>
          <p:nvPr/>
        </p:nvPicPr>
        <p:blipFill>
          <a:blip r:embed="rId3"/>
          <a:srcRect/>
          <a:stretch>
            <a:fillRect/>
          </a:stretch>
        </p:blipFill>
        <p:spPr bwMode="auto">
          <a:xfrm>
            <a:off x="179388" y="5949950"/>
            <a:ext cx="1135062" cy="755650"/>
          </a:xfrm>
          <a:prstGeom prst="rect">
            <a:avLst/>
          </a:prstGeom>
          <a:noFill/>
          <a:ln w="9525">
            <a:noFill/>
            <a:miter lim="800000"/>
            <a:headEnd/>
            <a:tailEnd/>
          </a:ln>
        </p:spPr>
      </p:pic>
      <p:pic>
        <p:nvPicPr>
          <p:cNvPr id="23555" name="Immagine 1" descr="C:\Users\anna\AppData\Local\Temp\Logo 1-1.jpg"/>
          <p:cNvPicPr>
            <a:picLocks noChangeAspect="1"/>
          </p:cNvPicPr>
          <p:nvPr/>
        </p:nvPicPr>
        <p:blipFill>
          <a:blip r:embed="rId4"/>
          <a:srcRect l="11557" r="8670"/>
          <a:stretch>
            <a:fillRect/>
          </a:stretch>
        </p:blipFill>
        <p:spPr bwMode="auto">
          <a:xfrm>
            <a:off x="8175625" y="5564188"/>
            <a:ext cx="968375" cy="1293812"/>
          </a:xfrm>
          <a:prstGeom prst="rect">
            <a:avLst/>
          </a:prstGeom>
          <a:noFill/>
          <a:ln w="9525">
            <a:noFill/>
            <a:miter lim="800000"/>
            <a:headEnd/>
            <a:tailEnd/>
          </a:ln>
        </p:spPr>
      </p:pic>
      <p:sp>
        <p:nvSpPr>
          <p:cNvPr id="2" name="Rectangle 1"/>
          <p:cNvSpPr/>
          <p:nvPr/>
        </p:nvSpPr>
        <p:spPr>
          <a:xfrm>
            <a:off x="197768" y="1942110"/>
            <a:ext cx="2286000" cy="1323439"/>
          </a:xfrm>
          <a:prstGeom prst="rect">
            <a:avLst/>
          </a:prstGeom>
        </p:spPr>
        <p:txBody>
          <a:bodyPr wrap="square">
            <a:spAutoFit/>
          </a:bodyPr>
          <a:lstStyle/>
          <a:p>
            <a:pPr algn="ctr"/>
            <a:r>
              <a:rPr lang="en-GB" sz="4000" dirty="0" smtClean="0"/>
              <a:t>Here is our model </a:t>
            </a:r>
            <a:endParaRPr lang="en-GB" sz="4000" dirty="0"/>
          </a:p>
        </p:txBody>
      </p:sp>
    </p:spTree>
    <p:extLst>
      <p:ext uri="{BB962C8B-B14F-4D97-AF65-F5344CB8AC3E}">
        <p14:creationId xmlns:p14="http://schemas.microsoft.com/office/powerpoint/2010/main" val="25919026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Ireland, March 2014</a:t>
            </a:r>
            <a:endParaRPr lang="en-GB" dirty="0"/>
          </a:p>
        </p:txBody>
      </p:sp>
      <p:sp>
        <p:nvSpPr>
          <p:cNvPr id="3" name="Text Placeholder 2"/>
          <p:cNvSpPr>
            <a:spLocks noGrp="1"/>
          </p:cNvSpPr>
          <p:nvPr>
            <p:ph type="body" idx="1"/>
          </p:nvPr>
        </p:nvSpPr>
        <p:spPr/>
        <p:txBody>
          <a:bodyPr/>
          <a:lstStyle/>
          <a:p>
            <a:r>
              <a:rPr lang="en-GB" dirty="0" smtClean="0"/>
              <a:t>Our 2</a:t>
            </a:r>
            <a:r>
              <a:rPr lang="en-GB" baseline="30000" dirty="0" smtClean="0"/>
              <a:t>nd</a:t>
            </a:r>
            <a:r>
              <a:rPr lang="en-GB" dirty="0" smtClean="0"/>
              <a:t> meeting was hosted by </a:t>
            </a:r>
            <a:r>
              <a:rPr lang="en-GB" dirty="0" err="1" smtClean="0"/>
              <a:t>Knockskeagh</a:t>
            </a:r>
            <a:r>
              <a:rPr lang="en-GB" dirty="0" smtClean="0"/>
              <a:t> National School, </a:t>
            </a:r>
          </a:p>
          <a:p>
            <a:r>
              <a:rPr lang="en-GB" dirty="0" smtClean="0"/>
              <a:t>At the meeting there were 3 English,</a:t>
            </a:r>
            <a:r>
              <a:rPr lang="en-GB" dirty="0"/>
              <a:t> </a:t>
            </a:r>
            <a:r>
              <a:rPr lang="en-GB" dirty="0" smtClean="0"/>
              <a:t>one Finnish,</a:t>
            </a:r>
            <a:r>
              <a:rPr lang="en-GB" dirty="0"/>
              <a:t> </a:t>
            </a:r>
            <a:r>
              <a:rPr lang="en-GB" dirty="0" smtClean="0"/>
              <a:t>3 French, 2 Austrian, and 2 Italian representatives.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3460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 descr="C:\Users\anna\AppData\Local\Temp\Logo 1-1.jpg"/>
          <p:cNvPicPr>
            <a:picLocks noChangeAspect="1"/>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1" name="Picture 10" descr="DSCF200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39552" y="649883"/>
            <a:ext cx="4114800" cy="3071813"/>
          </a:xfrm>
          <a:prstGeom prst="rect">
            <a:avLst/>
          </a:prstGeom>
          <a:noFill/>
          <a:ln>
            <a:noFill/>
          </a:ln>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7564" y="3773939"/>
            <a:ext cx="3898776" cy="1754326"/>
          </a:xfrm>
          <a:prstGeom prst="rect">
            <a:avLst/>
          </a:prstGeom>
          <a:noFill/>
        </p:spPr>
        <p:txBody>
          <a:bodyPr wrap="square" rtlCol="0">
            <a:spAutoFit/>
          </a:bodyPr>
          <a:lstStyle/>
          <a:p>
            <a:r>
              <a:rPr lang="en-GB" dirty="0" smtClean="0"/>
              <a:t>At </a:t>
            </a:r>
            <a:r>
              <a:rPr lang="en-GB" dirty="0" err="1" smtClean="0"/>
              <a:t>Knockskeagh</a:t>
            </a:r>
            <a:r>
              <a:rPr lang="en-GB" dirty="0" smtClean="0"/>
              <a:t> we received a warm and very musical Irish welcome.  We had a tour of the local town, </a:t>
            </a:r>
            <a:r>
              <a:rPr lang="en-GB" dirty="0" err="1" smtClean="0"/>
              <a:t>Clonakilty</a:t>
            </a:r>
            <a:r>
              <a:rPr lang="en-GB" dirty="0" smtClean="0"/>
              <a:t>, enjoyed the beautiful Irish countryside and had a demonstration of how to bake Irish scones.  </a:t>
            </a:r>
            <a:endParaRPr lang="en-GB" dirty="0"/>
          </a:p>
        </p:txBody>
      </p:sp>
      <p:pic>
        <p:nvPicPr>
          <p:cNvPr id="13" name="Picture 12" descr="DSCF2015"/>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5024008" y="649883"/>
            <a:ext cx="3433351" cy="2563093"/>
          </a:xfrm>
          <a:prstGeom prst="rect">
            <a:avLst/>
          </a:prstGeom>
          <a:noFill/>
          <a:ln>
            <a:noFill/>
          </a:ln>
        </p:spPr>
      </p:pic>
      <p:pic>
        <p:nvPicPr>
          <p:cNvPr id="1028" name="Picture 4" descr="http://www.knockskeaghns.ie/media/images/Anne's%20comenius%20wizard%20of%20oz%20Junior%20%26%20Seniros%20Manch%200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0151" y="3773939"/>
            <a:ext cx="3394085" cy="254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353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E" sz="3200" dirty="0" smtClean="0"/>
              <a:t>We also enjoyed learning a local craft – felting.  </a:t>
            </a:r>
            <a:endParaRPr lang="en-IE" sz="3200" dirty="0"/>
          </a:p>
        </p:txBody>
      </p:sp>
      <p:pic>
        <p:nvPicPr>
          <p:cNvPr id="4" name="Content Placeholder 3" descr="irish comenuis meeting (2).JPG"/>
          <p:cNvPicPr>
            <a:picLocks noGrp="1" noChangeAspect="1"/>
          </p:cNvPicPr>
          <p:nvPr>
            <p:ph idx="1"/>
          </p:nvPr>
        </p:nvPicPr>
        <p:blipFill>
          <a:blip r:embed="rId3" cstate="print"/>
          <a:stretch>
            <a:fillRect/>
          </a:stretch>
        </p:blipFill>
        <p:spPr>
          <a:xfrm>
            <a:off x="395536" y="1988840"/>
            <a:ext cx="3502356" cy="2626767"/>
          </a:xfrm>
        </p:spPr>
      </p:pic>
      <p:pic>
        <p:nvPicPr>
          <p:cNvPr id="48130" name="Picture 2" descr="C:\Documents and Settings\user\Desktop\COMENUIS 2014\irish comenuis meeting.JPG"/>
          <p:cNvPicPr>
            <a:picLocks noChangeAspect="1" noChangeArrowheads="1"/>
          </p:cNvPicPr>
          <p:nvPr/>
        </p:nvPicPr>
        <p:blipFill>
          <a:blip r:embed="rId4" cstate="print"/>
          <a:srcRect/>
          <a:stretch>
            <a:fillRect/>
          </a:stretch>
        </p:blipFill>
        <p:spPr bwMode="auto">
          <a:xfrm>
            <a:off x="2483768" y="4918738"/>
            <a:ext cx="2268195" cy="1701262"/>
          </a:xfrm>
          <a:prstGeom prst="rect">
            <a:avLst/>
          </a:prstGeom>
          <a:noFill/>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knockskeaghns.ie/media/images/Anne's%20comenius%20wizard%20of%20oz%20Junior%20%26%20Seniros%20Manch%2002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9905" y="1844824"/>
            <a:ext cx="3176555" cy="238241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1" descr="C:\Users\anna\AppData\Local\Temp\Logo 1-1.jpg"/>
          <p:cNvPicPr>
            <a:picLocks noChangeAspect="1"/>
          </p:cNvPicPr>
          <p:nvPr/>
        </p:nvPicPr>
        <p:blipFill rotWithShape="1">
          <a:blip r:embed="rId7" cstate="print">
            <a:extLst>
              <a:ext uri="{28A0092B-C50C-407E-A947-70E740481C1C}">
                <a14:useLocalDpi xmlns:a14="http://schemas.microsoft.com/office/drawing/2010/main" val="0"/>
              </a:ext>
            </a:extLst>
          </a:blip>
          <a:srcRect l="11557" r="8670"/>
          <a:stretch/>
        </p:blipFill>
        <p:spPr bwMode="auto">
          <a:xfrm>
            <a:off x="7956376" y="5326907"/>
            <a:ext cx="968353" cy="1293093"/>
          </a:xfrm>
          <a:prstGeom prst="rect">
            <a:avLst/>
          </a:prstGeom>
          <a:noFill/>
          <a:ln>
            <a:noFill/>
          </a:ln>
        </p:spPr>
      </p:pic>
    </p:spTree>
    <p:extLst>
      <p:ext uri="{BB962C8B-B14F-4D97-AF65-F5344CB8AC3E}">
        <p14:creationId xmlns:p14="http://schemas.microsoft.com/office/powerpoint/2010/main" val="23110889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Dance </a:t>
            </a:r>
            <a:endParaRPr lang="en-GB" sz="4400" dirty="0"/>
          </a:p>
        </p:txBody>
      </p:sp>
      <p:sp>
        <p:nvSpPr>
          <p:cNvPr id="3" name="Text Placeholder 2"/>
          <p:cNvSpPr>
            <a:spLocks noGrp="1"/>
          </p:cNvSpPr>
          <p:nvPr>
            <p:ph type="body" idx="1"/>
          </p:nvPr>
        </p:nvSpPr>
        <p:spPr/>
        <p:txBody>
          <a:bodyPr/>
          <a:lstStyle/>
          <a:p>
            <a:r>
              <a:rPr lang="en-GB" dirty="0" smtClean="0"/>
              <a:t>Each school chose a dance.  They made an instruction DVD and children from at least one other country learnt the dance.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42614885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4400" dirty="0" smtClean="0"/>
              <a:t>The Irish learnt the French dance</a:t>
            </a:r>
            <a:endParaRPr lang="en-IE" sz="4400" dirty="0"/>
          </a:p>
        </p:txBody>
      </p:sp>
      <p:pic>
        <p:nvPicPr>
          <p:cNvPr id="4" name="Content Placeholder 3" descr="dance (4).JPG"/>
          <p:cNvPicPr>
            <a:picLocks noGrp="1" noChangeAspect="1"/>
          </p:cNvPicPr>
          <p:nvPr>
            <p:ph idx="1"/>
          </p:nvPr>
        </p:nvPicPr>
        <p:blipFill>
          <a:blip r:embed="rId3" cstate="print"/>
          <a:stretch>
            <a:fillRect/>
          </a:stretch>
        </p:blipFill>
        <p:spPr>
          <a:xfrm>
            <a:off x="1645708" y="1935163"/>
            <a:ext cx="5852583" cy="4389437"/>
          </a:xfr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0363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2736"/>
            <a:ext cx="8229600" cy="1143000"/>
          </a:xfrm>
        </p:spPr>
        <p:txBody>
          <a:bodyPr>
            <a:noAutofit/>
          </a:bodyPr>
          <a:lstStyle/>
          <a:p>
            <a:r>
              <a:rPr lang="en-GB" sz="3200" dirty="0" smtClean="0"/>
              <a:t>The Austrian children performed their own dance, and learnt all the dances, including the English dance.</a:t>
            </a:r>
            <a:endParaRPr lang="en-GB" sz="3200" dirty="0"/>
          </a:p>
        </p:txBody>
      </p:sp>
      <p:pic>
        <p:nvPicPr>
          <p:cNvPr id="5122" name="Picture 2" descr="C:\Users\HP\Downloads\Photo 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276872"/>
            <a:ext cx="3809131" cy="254735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517232"/>
            <a:ext cx="13906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HP\Downloads\photo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772816"/>
            <a:ext cx="3312368" cy="221514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HP\Downloads\photo 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4134090"/>
            <a:ext cx="3316885" cy="221816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HP\Downloads\photo 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541307" y="4624696"/>
            <a:ext cx="226118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352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4365104"/>
            <a:ext cx="2901008" cy="1143000"/>
          </a:xfrm>
        </p:spPr>
        <p:txBody>
          <a:bodyPr>
            <a:noAutofit/>
          </a:bodyPr>
          <a:lstStyle/>
          <a:p>
            <a:r>
              <a:rPr lang="en-GB" sz="3600" dirty="0" smtClean="0"/>
              <a:t>The English children performed a traditional English dance and learnt </a:t>
            </a:r>
            <a:r>
              <a:rPr lang="en-GB" sz="3600" dirty="0"/>
              <a:t>a</a:t>
            </a:r>
            <a:r>
              <a:rPr lang="en-GB" sz="3600" dirty="0" smtClean="0"/>
              <a:t> Finnish dance.  </a:t>
            </a:r>
            <a:endParaRPr lang="en-GB" sz="3600" dirty="0"/>
          </a:p>
        </p:txBody>
      </p:sp>
      <p:pic>
        <p:nvPicPr>
          <p:cNvPr id="6" name="Content Placeholder 5" descr="102_FUJI"/>
          <p:cNvPicPr>
            <a:picLocks noGrp="1" noChangeAspect="1"/>
          </p:cNvPicPr>
          <p:nvPr>
            <p:ph idx="1"/>
          </p:nvPr>
        </p:nvPicPr>
        <p:blipFill rotWithShape="1">
          <a:blip r:embed="rId2">
            <a:extLst>
              <a:ext uri="{28A0092B-C50C-407E-A947-70E740481C1C}">
                <a14:useLocalDpi xmlns:a14="http://schemas.microsoft.com/office/drawing/2010/main" val="0"/>
              </a:ext>
            </a:extLst>
          </a:blip>
          <a:srcRect l="43574" t="26439" r="9949" b="24638"/>
          <a:stretch/>
        </p:blipFill>
        <p:spPr>
          <a:xfrm>
            <a:off x="395536" y="836712"/>
            <a:ext cx="4751132" cy="2664296"/>
          </a:xfrm>
        </p:spPr>
      </p:pic>
      <p:pic>
        <p:nvPicPr>
          <p:cNvPr id="7" name="Picture 6" descr="101NIKON"/>
          <p:cNvPicPr>
            <a:picLocks noChangeAspect="1"/>
          </p:cNvPicPr>
          <p:nvPr/>
        </p:nvPicPr>
        <p:blipFill rotWithShape="1">
          <a:blip r:embed="rId3">
            <a:extLst>
              <a:ext uri="{28A0092B-C50C-407E-A947-70E740481C1C}">
                <a14:useLocalDpi xmlns:a14="http://schemas.microsoft.com/office/drawing/2010/main" val="0"/>
              </a:ext>
            </a:extLst>
          </a:blip>
          <a:srcRect l="44768" t="26537" r="9883" b="24791"/>
          <a:stretch/>
        </p:blipFill>
        <p:spPr>
          <a:xfrm>
            <a:off x="497309" y="3932503"/>
            <a:ext cx="4578747" cy="2618103"/>
          </a:xfrm>
          <a:prstGeom prst="rect">
            <a:avLst/>
          </a:prstGeom>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5867981"/>
            <a:ext cx="1371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244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80920" cy="1554448"/>
          </a:xfrm>
        </p:spPr>
        <p:txBody>
          <a:bodyPr/>
          <a:lstStyle/>
          <a:p>
            <a:r>
              <a:rPr lang="en-GB" dirty="0" smtClean="0"/>
              <a:t>Austria, October 2013</a:t>
            </a:r>
            <a:endParaRPr lang="en-GB" dirty="0"/>
          </a:p>
        </p:txBody>
      </p:sp>
      <p:sp>
        <p:nvSpPr>
          <p:cNvPr id="3" name="Text Placeholder 2"/>
          <p:cNvSpPr>
            <a:spLocks noGrp="1"/>
          </p:cNvSpPr>
          <p:nvPr>
            <p:ph type="body" idx="1"/>
          </p:nvPr>
        </p:nvSpPr>
        <p:spPr/>
        <p:txBody>
          <a:bodyPr/>
          <a:lstStyle/>
          <a:p>
            <a:r>
              <a:rPr lang="en-GB" dirty="0" smtClean="0"/>
              <a:t>Our first meeting was hosted by </a:t>
            </a:r>
            <a:r>
              <a:rPr lang="en-GB" dirty="0" err="1" smtClean="0"/>
              <a:t>Volksschule</a:t>
            </a:r>
            <a:r>
              <a:rPr lang="en-GB" dirty="0" smtClean="0"/>
              <a:t> </a:t>
            </a:r>
            <a:r>
              <a:rPr lang="en-GB" dirty="0" err="1" smtClean="0"/>
              <a:t>Scheffau</a:t>
            </a:r>
            <a:r>
              <a:rPr lang="en-GB" dirty="0" smtClean="0"/>
              <a:t>.  </a:t>
            </a:r>
          </a:p>
          <a:p>
            <a:r>
              <a:rPr lang="en-GB" dirty="0" smtClean="0"/>
              <a:t>At the meeting there were </a:t>
            </a:r>
            <a:r>
              <a:rPr lang="en-GB" dirty="0"/>
              <a:t>2 </a:t>
            </a:r>
            <a:r>
              <a:rPr lang="en-GB" dirty="0" smtClean="0"/>
              <a:t>English,</a:t>
            </a:r>
            <a:r>
              <a:rPr lang="en-GB" dirty="0"/>
              <a:t> </a:t>
            </a:r>
            <a:r>
              <a:rPr lang="en-GB" dirty="0" smtClean="0"/>
              <a:t>one Finnish,</a:t>
            </a:r>
            <a:r>
              <a:rPr lang="en-GB" dirty="0"/>
              <a:t> 4 </a:t>
            </a:r>
            <a:r>
              <a:rPr lang="en-GB" dirty="0" smtClean="0"/>
              <a:t>French, 3 Irish, and 3 Italian representatives.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3596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4664"/>
            <a:ext cx="8229600" cy="1143000"/>
          </a:xfrm>
        </p:spPr>
        <p:txBody>
          <a:bodyPr>
            <a:noAutofit/>
          </a:bodyPr>
          <a:lstStyle/>
          <a:p>
            <a:r>
              <a:rPr lang="en-GB" sz="3600" dirty="0" smtClean="0"/>
              <a:t>The French pupils performed their own dance and learnt an Irish dance.</a:t>
            </a:r>
            <a:endParaRPr lang="en-GB"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4421756" cy="294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926" y="3789040"/>
            <a:ext cx="4463595" cy="297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5589240"/>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68601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contenuto 2"/>
          <p:cNvSpPr>
            <a:spLocks noGrp="1"/>
          </p:cNvSpPr>
          <p:nvPr>
            <p:ph idx="1"/>
          </p:nvPr>
        </p:nvSpPr>
        <p:spPr>
          <a:xfrm>
            <a:off x="457200" y="692150"/>
            <a:ext cx="8229600" cy="5632450"/>
          </a:xfrm>
        </p:spPr>
        <p:txBody>
          <a:bodyPr>
            <a:normAutofit/>
          </a:bodyPr>
          <a:lstStyle/>
          <a:p>
            <a:pPr marL="0" indent="0">
              <a:buNone/>
            </a:pPr>
            <a:r>
              <a:rPr lang="it-IT" sz="3200" dirty="0" smtClean="0"/>
              <a:t>A traditional Italian dance is the Tarantella</a:t>
            </a:r>
          </a:p>
        </p:txBody>
      </p:sp>
      <p:pic>
        <p:nvPicPr>
          <p:cNvPr id="15362"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15363"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15364" name="Immagine 5" descr="IMG_0880_crop.jpg"/>
          <p:cNvPicPr>
            <a:picLocks noChangeAspect="1"/>
          </p:cNvPicPr>
          <p:nvPr/>
        </p:nvPicPr>
        <p:blipFill>
          <a:blip r:embed="rId4"/>
          <a:srcRect/>
          <a:stretch>
            <a:fillRect/>
          </a:stretch>
        </p:blipFill>
        <p:spPr bwMode="auto">
          <a:xfrm>
            <a:off x="1116013" y="1412875"/>
            <a:ext cx="1857375" cy="2503488"/>
          </a:xfrm>
          <a:prstGeom prst="rect">
            <a:avLst/>
          </a:prstGeom>
          <a:noFill/>
          <a:ln w="9525">
            <a:noFill/>
            <a:miter lim="800000"/>
            <a:headEnd/>
            <a:tailEnd/>
          </a:ln>
        </p:spPr>
      </p:pic>
      <p:pic>
        <p:nvPicPr>
          <p:cNvPr id="15365" name="Immagine 6" descr="IMG_0898_crop.jpg"/>
          <p:cNvPicPr>
            <a:picLocks noChangeAspect="1"/>
          </p:cNvPicPr>
          <p:nvPr/>
        </p:nvPicPr>
        <p:blipFill>
          <a:blip r:embed="rId5"/>
          <a:srcRect/>
          <a:stretch>
            <a:fillRect/>
          </a:stretch>
        </p:blipFill>
        <p:spPr bwMode="auto">
          <a:xfrm>
            <a:off x="4067175" y="1412875"/>
            <a:ext cx="3255963" cy="1981200"/>
          </a:xfrm>
          <a:prstGeom prst="rect">
            <a:avLst/>
          </a:prstGeom>
          <a:noFill/>
          <a:ln w="9525">
            <a:noFill/>
            <a:miter lim="800000"/>
            <a:headEnd/>
            <a:tailEnd/>
          </a:ln>
        </p:spPr>
      </p:pic>
      <p:pic>
        <p:nvPicPr>
          <p:cNvPr id="15366" name="Immagine 8" descr="IMG_0904_crop.jpg"/>
          <p:cNvPicPr>
            <a:picLocks noChangeAspect="1"/>
          </p:cNvPicPr>
          <p:nvPr/>
        </p:nvPicPr>
        <p:blipFill>
          <a:blip r:embed="rId6"/>
          <a:srcRect/>
          <a:stretch>
            <a:fillRect/>
          </a:stretch>
        </p:blipFill>
        <p:spPr bwMode="auto">
          <a:xfrm>
            <a:off x="1979613" y="4221163"/>
            <a:ext cx="2522537" cy="1801812"/>
          </a:xfrm>
          <a:prstGeom prst="rect">
            <a:avLst/>
          </a:prstGeom>
          <a:noFill/>
          <a:ln w="9525">
            <a:noFill/>
            <a:miter lim="800000"/>
            <a:headEnd/>
            <a:tailEnd/>
          </a:ln>
        </p:spPr>
      </p:pic>
      <p:pic>
        <p:nvPicPr>
          <p:cNvPr id="15367" name="Immagine 10" descr="IMG_0905_crop.jpg"/>
          <p:cNvPicPr>
            <a:picLocks noChangeAspect="1"/>
          </p:cNvPicPr>
          <p:nvPr/>
        </p:nvPicPr>
        <p:blipFill>
          <a:blip r:embed="rId7"/>
          <a:srcRect/>
          <a:stretch>
            <a:fillRect/>
          </a:stretch>
        </p:blipFill>
        <p:spPr bwMode="auto">
          <a:xfrm>
            <a:off x="5003800" y="3556000"/>
            <a:ext cx="3198813" cy="2008188"/>
          </a:xfrm>
          <a:prstGeom prst="rect">
            <a:avLst/>
          </a:prstGeom>
          <a:noFill/>
          <a:ln w="9525">
            <a:noFill/>
            <a:miter lim="800000"/>
            <a:headEnd/>
            <a:tailEnd/>
          </a:ln>
        </p:spPr>
      </p:pic>
    </p:spTree>
    <p:extLst>
      <p:ext uri="{BB962C8B-B14F-4D97-AF65-F5344CB8AC3E}">
        <p14:creationId xmlns:p14="http://schemas.microsoft.com/office/powerpoint/2010/main" val="25189273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Dancing</a:t>
            </a:r>
            <a:endParaRPr lang="fi-FI" dirty="0"/>
          </a:p>
        </p:txBody>
      </p:sp>
      <p:sp>
        <p:nvSpPr>
          <p:cNvPr id="7" name="Tekstin paikkamerkki 6"/>
          <p:cNvSpPr>
            <a:spLocks noGrp="1"/>
          </p:cNvSpPr>
          <p:nvPr>
            <p:ph type="body" idx="1"/>
          </p:nvPr>
        </p:nvSpPr>
        <p:spPr/>
        <p:txBody>
          <a:bodyPr/>
          <a:lstStyle/>
          <a:p>
            <a:r>
              <a:rPr lang="fi-FI" dirty="0" smtClean="0"/>
              <a:t>The </a:t>
            </a:r>
            <a:r>
              <a:rPr lang="fi-FI" dirty="0" err="1" smtClean="0"/>
              <a:t>Finnish</a:t>
            </a:r>
            <a:r>
              <a:rPr lang="fi-FI" dirty="0" smtClean="0"/>
              <a:t> </a:t>
            </a:r>
            <a:r>
              <a:rPr lang="fi-FI" dirty="0" err="1" smtClean="0"/>
              <a:t>dance</a:t>
            </a:r>
            <a:r>
              <a:rPr lang="fi-FI" dirty="0" smtClean="0"/>
              <a:t> ”Lintu lensi oksalle”</a:t>
            </a:r>
            <a:endParaRPr lang="fi-FI" dirty="0"/>
          </a:p>
        </p:txBody>
      </p:sp>
      <p:sp>
        <p:nvSpPr>
          <p:cNvPr id="8" name="Tekstin paikkamerkki 7"/>
          <p:cNvSpPr>
            <a:spLocks noGrp="1"/>
          </p:cNvSpPr>
          <p:nvPr>
            <p:ph type="body" sz="half" idx="3"/>
          </p:nvPr>
        </p:nvSpPr>
        <p:spPr/>
        <p:txBody>
          <a:bodyPr>
            <a:normAutofit fontScale="92500" lnSpcReduction="10000"/>
          </a:bodyPr>
          <a:lstStyle/>
          <a:p>
            <a:r>
              <a:rPr lang="fi-FI" dirty="0" smtClean="0"/>
              <a:t>The </a:t>
            </a:r>
            <a:r>
              <a:rPr lang="fi-FI" dirty="0" err="1" smtClean="0"/>
              <a:t>Picardian</a:t>
            </a:r>
            <a:r>
              <a:rPr lang="fi-FI" dirty="0" smtClean="0"/>
              <a:t> </a:t>
            </a:r>
            <a:r>
              <a:rPr lang="fi-FI" dirty="0" err="1" smtClean="0"/>
              <a:t>dance</a:t>
            </a:r>
            <a:r>
              <a:rPr lang="fi-FI" dirty="0" smtClean="0"/>
              <a:t> (</a:t>
            </a:r>
            <a:r>
              <a:rPr lang="fi-FI" dirty="0" err="1" smtClean="0"/>
              <a:t>from</a:t>
            </a:r>
            <a:r>
              <a:rPr lang="fi-FI" dirty="0" smtClean="0"/>
              <a:t> France)</a:t>
            </a:r>
            <a:endParaRPr lang="fi-FI" dirty="0"/>
          </a:p>
        </p:txBody>
      </p:sp>
      <p:pic>
        <p:nvPicPr>
          <p:cNvPr id="5" name="Immagine 1" descr="C:\Users\anna\AppData\Local\Temp\Logo 1-1.jpg"/>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tretch/>
        </p:blipFill>
        <p:spPr bwMode="auto">
          <a:xfrm>
            <a:off x="7930342" y="5565371"/>
            <a:ext cx="1213658" cy="1292629"/>
          </a:xfrm>
          <a:prstGeom prst="rect">
            <a:avLst/>
          </a:prstGeom>
          <a:noFill/>
          <a:ln>
            <a:noFill/>
          </a:ln>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F:\Comenius_loppuraportti 015.jpg"/>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708920"/>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Comenius_loppuraportti 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2708920"/>
            <a:ext cx="3744073"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1053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Singing </a:t>
            </a:r>
            <a:endParaRPr lang="en-GB" sz="4400" dirty="0"/>
          </a:p>
        </p:txBody>
      </p:sp>
      <p:sp>
        <p:nvSpPr>
          <p:cNvPr id="3" name="Text Placeholder 2"/>
          <p:cNvSpPr>
            <a:spLocks noGrp="1"/>
          </p:cNvSpPr>
          <p:nvPr>
            <p:ph type="body" idx="1"/>
          </p:nvPr>
        </p:nvSpPr>
        <p:spPr/>
        <p:txBody>
          <a:bodyPr>
            <a:normAutofit/>
          </a:bodyPr>
          <a:lstStyle/>
          <a:p>
            <a:r>
              <a:rPr lang="en-GB" dirty="0" smtClean="0"/>
              <a:t>Each school shared a traditional song from their own country as well as learning songs from other countries.  </a:t>
            </a:r>
          </a:p>
          <a:p>
            <a:r>
              <a:rPr lang="en-GB" dirty="0" smtClean="0"/>
              <a:t>We all learnt Frères Jacques in other languages as well as our own. </a:t>
            </a:r>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7655656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60648"/>
            <a:ext cx="3888432" cy="187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12" y="2390146"/>
            <a:ext cx="3911080" cy="195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1418" y="205060"/>
            <a:ext cx="3130982" cy="194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1" descr="C:\Users\anna\AppData\Local\Temp\Logo 1-1.jpg"/>
          <p:cNvPicPr>
            <a:picLocks/>
          </p:cNvPicPr>
          <p:nvPr/>
        </p:nvPicPr>
        <p:blipFill rotWithShape="1">
          <a:blip r:embed="rId5" cstate="print">
            <a:extLst>
              <a:ext uri="{28A0092B-C50C-407E-A947-70E740481C1C}">
                <a14:useLocalDpi xmlns:a14="http://schemas.microsoft.com/office/drawing/2010/main" val="0"/>
              </a:ext>
            </a:extLst>
          </a:blip>
          <a:srcRect l="11557" r="8670"/>
          <a:stretch/>
        </p:blipFill>
        <p:spPr bwMode="auto">
          <a:xfrm>
            <a:off x="8199446" y="205060"/>
            <a:ext cx="821626" cy="1193542"/>
          </a:xfrm>
          <a:prstGeom prst="rect">
            <a:avLst/>
          </a:prstGeom>
          <a:noFill/>
          <a:ln>
            <a:noFill/>
          </a:ln>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1418" y="2492896"/>
            <a:ext cx="3058974" cy="183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42713" y="4881664"/>
            <a:ext cx="345638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236" y="4551359"/>
            <a:ext cx="3911080" cy="236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8911" y="260648"/>
            <a:ext cx="8370677" cy="6463308"/>
          </a:xfrm>
          <a:prstGeom prst="rect">
            <a:avLst/>
          </a:prstGeom>
        </p:spPr>
        <p:txBody>
          <a:bodyPr wrap="square" numCol="2" spcCol="144000">
            <a:spAutoFit/>
          </a:bodyPr>
          <a:lstStyle/>
          <a:p>
            <a:r>
              <a:rPr lang="en-GB" b="1" u="sng" dirty="0"/>
              <a:t>Fra Martino </a:t>
            </a:r>
            <a:r>
              <a:rPr lang="en-GB" b="1" u="sng" dirty="0" err="1"/>
              <a:t>Campanaro</a:t>
            </a:r>
            <a:endParaRPr lang="en-GB" b="1" dirty="0"/>
          </a:p>
          <a:p>
            <a:r>
              <a:rPr lang="en-GB" b="1" dirty="0"/>
              <a:t>Fra Martino </a:t>
            </a:r>
            <a:r>
              <a:rPr lang="en-GB" b="1" dirty="0" err="1"/>
              <a:t>Campanaro</a:t>
            </a:r>
            <a:endParaRPr lang="en-GB" b="1" dirty="0"/>
          </a:p>
          <a:p>
            <a:r>
              <a:rPr lang="en-GB" b="1" dirty="0" err="1"/>
              <a:t>Dormi</a:t>
            </a:r>
            <a:r>
              <a:rPr lang="en-GB" b="1" dirty="0"/>
              <a:t> </a:t>
            </a:r>
            <a:r>
              <a:rPr lang="en-GB" b="1" dirty="0" err="1"/>
              <a:t>tu</a:t>
            </a:r>
            <a:r>
              <a:rPr lang="en-GB" b="1" dirty="0"/>
              <a:t> </a:t>
            </a:r>
            <a:r>
              <a:rPr lang="en-GB" b="1" dirty="0" err="1"/>
              <a:t>Dormi</a:t>
            </a:r>
            <a:r>
              <a:rPr lang="en-GB" b="1" dirty="0"/>
              <a:t> </a:t>
            </a:r>
            <a:r>
              <a:rPr lang="en-GB" b="1" dirty="0" err="1"/>
              <a:t>tu</a:t>
            </a:r>
            <a:endParaRPr lang="en-GB" b="1" dirty="0"/>
          </a:p>
          <a:p>
            <a:r>
              <a:rPr lang="en-GB" b="1" dirty="0" err="1"/>
              <a:t>Suona</a:t>
            </a:r>
            <a:r>
              <a:rPr lang="en-GB" b="1" dirty="0"/>
              <a:t> le </a:t>
            </a:r>
            <a:r>
              <a:rPr lang="en-GB" b="1" dirty="0" err="1"/>
              <a:t>Campane</a:t>
            </a:r>
            <a:r>
              <a:rPr lang="en-GB" b="1" dirty="0"/>
              <a:t>, </a:t>
            </a:r>
            <a:r>
              <a:rPr lang="en-GB" b="1" dirty="0" err="1"/>
              <a:t>Suona</a:t>
            </a:r>
            <a:r>
              <a:rPr lang="en-GB" b="1" dirty="0"/>
              <a:t> le </a:t>
            </a:r>
            <a:r>
              <a:rPr lang="en-GB" b="1" dirty="0" err="1"/>
              <a:t>Campane</a:t>
            </a:r>
            <a:endParaRPr lang="en-GB" b="1" dirty="0"/>
          </a:p>
          <a:p>
            <a:r>
              <a:rPr lang="en-GB" b="1" dirty="0"/>
              <a:t>Din-Don-Dan, Din-Don-Da</a:t>
            </a:r>
          </a:p>
          <a:p>
            <a:r>
              <a:rPr lang="en-GB" b="1" dirty="0"/>
              <a:t> </a:t>
            </a:r>
            <a:endParaRPr lang="en-GB" b="1" dirty="0" smtClean="0"/>
          </a:p>
          <a:p>
            <a:endParaRPr lang="en-GB" b="1" dirty="0"/>
          </a:p>
          <a:p>
            <a:r>
              <a:rPr lang="en-GB" b="1" u="sng" smtClean="0"/>
              <a:t>Aindí</a:t>
            </a:r>
            <a:r>
              <a:rPr lang="en-GB" b="1" u="sng" dirty="0" smtClean="0"/>
              <a:t> </a:t>
            </a:r>
            <a:r>
              <a:rPr lang="en-GB" b="1" u="sng" dirty="0" err="1"/>
              <a:t>Leisciúil</a:t>
            </a:r>
            <a:endParaRPr lang="en-GB" b="1" dirty="0"/>
          </a:p>
          <a:p>
            <a:r>
              <a:rPr lang="en-GB" b="1" dirty="0" err="1"/>
              <a:t>Aindí</a:t>
            </a:r>
            <a:r>
              <a:rPr lang="en-GB" b="1" dirty="0"/>
              <a:t> </a:t>
            </a:r>
            <a:r>
              <a:rPr lang="en-GB" b="1" dirty="0" err="1"/>
              <a:t>Leisciúil</a:t>
            </a:r>
            <a:r>
              <a:rPr lang="en-GB" b="1" dirty="0"/>
              <a:t>, </a:t>
            </a:r>
            <a:r>
              <a:rPr lang="en-GB" b="1" dirty="0" err="1"/>
              <a:t>Aindí</a:t>
            </a:r>
            <a:r>
              <a:rPr lang="en-GB" b="1" dirty="0"/>
              <a:t> </a:t>
            </a:r>
            <a:r>
              <a:rPr lang="en-GB" b="1" dirty="0" err="1"/>
              <a:t>Leisciúil</a:t>
            </a:r>
            <a:r>
              <a:rPr lang="en-GB" b="1" dirty="0"/>
              <a:t>, </a:t>
            </a:r>
          </a:p>
          <a:p>
            <a:r>
              <a:rPr lang="en-GB" b="1" dirty="0"/>
              <a:t>I do </a:t>
            </a:r>
            <a:r>
              <a:rPr lang="en-GB" b="1" dirty="0" err="1"/>
              <a:t>luí</a:t>
            </a:r>
            <a:r>
              <a:rPr lang="en-GB" b="1" dirty="0"/>
              <a:t>, I do </a:t>
            </a:r>
            <a:r>
              <a:rPr lang="en-GB" b="1" dirty="0" err="1"/>
              <a:t>luí</a:t>
            </a:r>
            <a:r>
              <a:rPr lang="en-GB" b="1" dirty="0"/>
              <a:t>,</a:t>
            </a:r>
          </a:p>
          <a:p>
            <a:r>
              <a:rPr lang="en-GB" b="1" dirty="0" err="1"/>
              <a:t>Tá</a:t>
            </a:r>
            <a:r>
              <a:rPr lang="en-GB" b="1" dirty="0"/>
              <a:t> </a:t>
            </a:r>
            <a:r>
              <a:rPr lang="en-GB" b="1" dirty="0" err="1"/>
              <a:t>sé</a:t>
            </a:r>
            <a:r>
              <a:rPr lang="en-GB" b="1" dirty="0"/>
              <a:t> in am </a:t>
            </a:r>
            <a:r>
              <a:rPr lang="en-GB" b="1" dirty="0" err="1"/>
              <a:t>bricfeásta</a:t>
            </a:r>
            <a:r>
              <a:rPr lang="en-GB" b="1" dirty="0"/>
              <a:t>, </a:t>
            </a:r>
            <a:r>
              <a:rPr lang="en-GB" b="1" dirty="0" err="1"/>
              <a:t>Tá</a:t>
            </a:r>
            <a:r>
              <a:rPr lang="en-GB" b="1" dirty="0"/>
              <a:t> </a:t>
            </a:r>
            <a:r>
              <a:rPr lang="en-GB" b="1" dirty="0" err="1"/>
              <a:t>sé</a:t>
            </a:r>
            <a:r>
              <a:rPr lang="en-GB" b="1" dirty="0"/>
              <a:t> in am </a:t>
            </a:r>
            <a:r>
              <a:rPr lang="en-GB" b="1" dirty="0" err="1"/>
              <a:t>bricfeásta</a:t>
            </a:r>
            <a:r>
              <a:rPr lang="en-GB" b="1" dirty="0"/>
              <a:t>,</a:t>
            </a:r>
          </a:p>
          <a:p>
            <a:r>
              <a:rPr lang="en-GB" b="1" dirty="0"/>
              <a:t>Ding dang dong, Ding dang dong,</a:t>
            </a:r>
          </a:p>
          <a:p>
            <a:r>
              <a:rPr lang="en-GB" b="1" dirty="0"/>
              <a:t> </a:t>
            </a:r>
            <a:endParaRPr lang="en-GB" b="1" dirty="0" smtClean="0"/>
          </a:p>
          <a:p>
            <a:endParaRPr lang="en-GB" b="1" dirty="0"/>
          </a:p>
          <a:p>
            <a:r>
              <a:rPr lang="fi-FI" b="1" u="sng" dirty="0"/>
              <a:t>Jaakko kulta, Jaakko kulta!</a:t>
            </a:r>
            <a:endParaRPr lang="en-GB" b="1" dirty="0"/>
          </a:p>
          <a:p>
            <a:r>
              <a:rPr lang="fi-FI" b="1" dirty="0"/>
              <a:t>Jaakko kulta, Jaakko kulta!</a:t>
            </a:r>
            <a:endParaRPr lang="en-GB" b="1" dirty="0"/>
          </a:p>
          <a:p>
            <a:r>
              <a:rPr lang="fi-FI" b="1" dirty="0"/>
              <a:t>Herää jo! Herää jo!</a:t>
            </a:r>
            <a:br>
              <a:rPr lang="fi-FI" b="1" dirty="0"/>
            </a:br>
            <a:r>
              <a:rPr lang="fi-FI" b="1" dirty="0"/>
              <a:t>Kellojasi soita! Kellojasi soita!</a:t>
            </a:r>
            <a:br>
              <a:rPr lang="fi-FI" b="1" dirty="0"/>
            </a:br>
            <a:r>
              <a:rPr lang="fi-FI" b="1" dirty="0"/>
              <a:t>Pium paum poum, Pium paum poum!</a:t>
            </a:r>
            <a:endParaRPr lang="en-GB" b="1" dirty="0"/>
          </a:p>
          <a:p>
            <a:r>
              <a:rPr lang="en-GB" b="1" dirty="0"/>
              <a:t>  </a:t>
            </a:r>
            <a:endParaRPr lang="en-GB" b="1" dirty="0" smtClean="0"/>
          </a:p>
          <a:p>
            <a:r>
              <a:rPr lang="en-GB" b="1" dirty="0"/>
              <a:t> </a:t>
            </a:r>
            <a:r>
              <a:rPr lang="en-GB" b="1" u="sng" dirty="0" smtClean="0"/>
              <a:t>Frere </a:t>
            </a:r>
            <a:r>
              <a:rPr lang="en-GB" b="1" u="sng" dirty="0"/>
              <a:t>Jacque</a:t>
            </a:r>
            <a:endParaRPr lang="en-GB" b="1" dirty="0"/>
          </a:p>
          <a:p>
            <a:r>
              <a:rPr lang="en-GB" b="1" dirty="0"/>
              <a:t>Frere Jacque, Frere Jacque,</a:t>
            </a:r>
          </a:p>
          <a:p>
            <a:r>
              <a:rPr lang="en-GB" b="1" dirty="0" err="1"/>
              <a:t>Dormez</a:t>
            </a:r>
            <a:r>
              <a:rPr lang="en-GB" b="1" dirty="0"/>
              <a:t> </a:t>
            </a:r>
            <a:r>
              <a:rPr lang="en-GB" b="1" dirty="0" err="1"/>
              <a:t>vous</a:t>
            </a:r>
            <a:r>
              <a:rPr lang="en-GB" b="1" dirty="0"/>
              <a:t>, </a:t>
            </a:r>
            <a:r>
              <a:rPr lang="en-GB" b="1" dirty="0" err="1"/>
              <a:t>dormez</a:t>
            </a:r>
            <a:r>
              <a:rPr lang="en-GB" b="1" dirty="0"/>
              <a:t> </a:t>
            </a:r>
            <a:r>
              <a:rPr lang="en-GB" b="1" dirty="0" err="1"/>
              <a:t>vous</a:t>
            </a:r>
            <a:r>
              <a:rPr lang="en-GB" b="1" dirty="0"/>
              <a:t>,</a:t>
            </a:r>
          </a:p>
          <a:p>
            <a:r>
              <a:rPr lang="en-GB" b="1" dirty="0" err="1"/>
              <a:t>Sonnez</a:t>
            </a:r>
            <a:r>
              <a:rPr lang="en-GB" b="1" dirty="0"/>
              <a:t> les </a:t>
            </a:r>
            <a:r>
              <a:rPr lang="en-GB" b="1" dirty="0" err="1"/>
              <a:t>matines</a:t>
            </a:r>
            <a:r>
              <a:rPr lang="en-GB" b="1" dirty="0"/>
              <a:t>, </a:t>
            </a:r>
            <a:r>
              <a:rPr lang="en-GB" b="1" dirty="0" err="1"/>
              <a:t>sonnez</a:t>
            </a:r>
            <a:r>
              <a:rPr lang="en-GB" b="1" dirty="0"/>
              <a:t> les </a:t>
            </a:r>
            <a:r>
              <a:rPr lang="en-GB" b="1" dirty="0" err="1"/>
              <a:t>matines</a:t>
            </a:r>
            <a:endParaRPr lang="en-GB" b="1" dirty="0"/>
          </a:p>
          <a:p>
            <a:r>
              <a:rPr lang="en-GB" b="1" dirty="0"/>
              <a:t>Ding dang don, ding dang dong</a:t>
            </a:r>
          </a:p>
          <a:p>
            <a:r>
              <a:rPr lang="en-GB" b="1" dirty="0"/>
              <a:t> </a:t>
            </a:r>
            <a:endParaRPr lang="en-GB" b="1" dirty="0" smtClean="0"/>
          </a:p>
          <a:p>
            <a:endParaRPr lang="en-GB" b="1" dirty="0"/>
          </a:p>
          <a:p>
            <a:r>
              <a:rPr lang="en-GB" b="1" u="sng" dirty="0" err="1"/>
              <a:t>Bruder</a:t>
            </a:r>
            <a:r>
              <a:rPr lang="en-GB" b="1" u="sng" dirty="0"/>
              <a:t> Jacob</a:t>
            </a:r>
            <a:endParaRPr lang="en-GB" b="1" dirty="0"/>
          </a:p>
          <a:p>
            <a:r>
              <a:rPr lang="en-GB" b="1" dirty="0" err="1"/>
              <a:t>Bruder</a:t>
            </a:r>
            <a:r>
              <a:rPr lang="en-GB" b="1" dirty="0"/>
              <a:t> Jacob, </a:t>
            </a:r>
            <a:r>
              <a:rPr lang="en-GB" b="1" dirty="0" err="1"/>
              <a:t>Bruder</a:t>
            </a:r>
            <a:r>
              <a:rPr lang="en-GB" b="1" dirty="0"/>
              <a:t> </a:t>
            </a:r>
            <a:r>
              <a:rPr lang="en-GB" b="1" dirty="0" err="1"/>
              <a:t>Jakob</a:t>
            </a:r>
            <a:endParaRPr lang="en-GB" b="1" dirty="0"/>
          </a:p>
          <a:p>
            <a:r>
              <a:rPr lang="en-GB" b="1" dirty="0" err="1"/>
              <a:t>Schlafst</a:t>
            </a:r>
            <a:r>
              <a:rPr lang="en-GB" b="1" dirty="0"/>
              <a:t> du </a:t>
            </a:r>
            <a:r>
              <a:rPr lang="en-GB" b="1" dirty="0" err="1"/>
              <a:t>noch</a:t>
            </a:r>
            <a:r>
              <a:rPr lang="en-GB" b="1" dirty="0"/>
              <a:t> </a:t>
            </a:r>
            <a:r>
              <a:rPr lang="en-GB" b="1" dirty="0" err="1"/>
              <a:t>Schlafst</a:t>
            </a:r>
            <a:r>
              <a:rPr lang="en-GB" b="1" dirty="0"/>
              <a:t> du </a:t>
            </a:r>
            <a:r>
              <a:rPr lang="en-GB" b="1" dirty="0" err="1"/>
              <a:t>noch</a:t>
            </a:r>
            <a:endParaRPr lang="en-GB" b="1" dirty="0"/>
          </a:p>
          <a:p>
            <a:r>
              <a:rPr lang="en-GB" b="1" dirty="0"/>
              <a:t>Horst du </a:t>
            </a:r>
            <a:r>
              <a:rPr lang="en-GB" b="1" dirty="0" err="1"/>
              <a:t>nicht</a:t>
            </a:r>
            <a:r>
              <a:rPr lang="en-GB" b="1" dirty="0"/>
              <a:t> die </a:t>
            </a:r>
            <a:r>
              <a:rPr lang="en-GB" b="1" dirty="0" err="1"/>
              <a:t>glocken</a:t>
            </a:r>
            <a:r>
              <a:rPr lang="en-GB" b="1" dirty="0"/>
              <a:t>, Horst du </a:t>
            </a:r>
            <a:r>
              <a:rPr lang="en-GB" b="1" dirty="0" err="1"/>
              <a:t>nicht</a:t>
            </a:r>
            <a:r>
              <a:rPr lang="en-GB" b="1" dirty="0"/>
              <a:t> die </a:t>
            </a:r>
            <a:r>
              <a:rPr lang="en-GB" b="1" dirty="0" err="1"/>
              <a:t>glocken</a:t>
            </a:r>
            <a:r>
              <a:rPr lang="en-GB" b="1" dirty="0"/>
              <a:t>,</a:t>
            </a:r>
          </a:p>
          <a:p>
            <a:r>
              <a:rPr lang="en-GB" b="1" dirty="0"/>
              <a:t>Ding dang dong, Ding dang Dong.</a:t>
            </a:r>
          </a:p>
          <a:p>
            <a:r>
              <a:rPr lang="en-GB" b="1" dirty="0"/>
              <a:t> </a:t>
            </a:r>
            <a:endParaRPr lang="en-GB" b="1" dirty="0" smtClean="0"/>
          </a:p>
          <a:p>
            <a:endParaRPr lang="en-GB" b="1" dirty="0"/>
          </a:p>
          <a:p>
            <a:r>
              <a:rPr lang="en-GB" b="1" u="sng" dirty="0"/>
              <a:t>Are you Sleeping?</a:t>
            </a:r>
            <a:endParaRPr lang="en-GB" b="1" dirty="0"/>
          </a:p>
          <a:p>
            <a:r>
              <a:rPr lang="en-GB" b="1" dirty="0"/>
              <a:t>Are you sleeping? Are you sleeping?</a:t>
            </a:r>
          </a:p>
          <a:p>
            <a:r>
              <a:rPr lang="en-GB" b="1" dirty="0"/>
              <a:t>Brother John, Brother John,</a:t>
            </a:r>
          </a:p>
          <a:p>
            <a:r>
              <a:rPr lang="en-GB" b="1" dirty="0"/>
              <a:t>Morning bells are ringing, Morning bells are ringing</a:t>
            </a:r>
          </a:p>
          <a:p>
            <a:r>
              <a:rPr lang="en-GB" b="1" dirty="0"/>
              <a:t>Ding dang dong, Ding dang Dong</a:t>
            </a:r>
          </a:p>
        </p:txBody>
      </p:sp>
    </p:spTree>
    <p:extLst>
      <p:ext uri="{BB962C8B-B14F-4D97-AF65-F5344CB8AC3E}">
        <p14:creationId xmlns:p14="http://schemas.microsoft.com/office/powerpoint/2010/main" val="41633448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Composers</a:t>
            </a:r>
            <a:endParaRPr lang="en-GB" sz="4400" dirty="0"/>
          </a:p>
        </p:txBody>
      </p:sp>
      <p:sp>
        <p:nvSpPr>
          <p:cNvPr id="3" name="Text Placeholder 2"/>
          <p:cNvSpPr>
            <a:spLocks noGrp="1"/>
          </p:cNvSpPr>
          <p:nvPr>
            <p:ph type="body" idx="1"/>
          </p:nvPr>
        </p:nvSpPr>
        <p:spPr/>
        <p:txBody>
          <a:bodyPr/>
          <a:lstStyle/>
          <a:p>
            <a:r>
              <a:rPr lang="en-GB" dirty="0" smtClean="0"/>
              <a:t>Each school chose a composer from their own country.  They learnt about that composer, listened to their music and then shared with the other countries.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35987615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sz="5400" b="1" dirty="0"/>
              <a:t>Wolfgang Amadeus Mozart</a:t>
            </a:r>
            <a:endParaRPr lang="en-GB" dirty="0"/>
          </a:p>
        </p:txBody>
      </p:sp>
      <p:sp>
        <p:nvSpPr>
          <p:cNvPr id="3" name="Content Placeholder 2"/>
          <p:cNvSpPr>
            <a:spLocks noGrp="1"/>
          </p:cNvSpPr>
          <p:nvPr>
            <p:ph idx="1"/>
          </p:nvPr>
        </p:nvSpPr>
        <p:spPr/>
        <p:txBody>
          <a:bodyPr/>
          <a:lstStyle/>
          <a:p>
            <a:pPr marL="0" indent="0">
              <a:buNone/>
            </a:pPr>
            <a:r>
              <a:rPr lang="de-AT" sz="2800" dirty="0"/>
              <a:t>He was born in January 1775 in Salzburg. Even as a child he was a famous musician. He composed a lot of music, that is still very popular.  Among his most famous pieces are: The Little Night music and The Opera of the Magic Flute.</a:t>
            </a:r>
            <a:r>
              <a:rPr lang="en-GB" sz="2800" dirty="0"/>
              <a:t/>
            </a:r>
            <a:br>
              <a:rPr lang="en-GB" sz="2800" dirty="0"/>
            </a:br>
            <a:r>
              <a:rPr lang="de-AT" sz="2800" dirty="0"/>
              <a:t>He died in Vienna as a young man.</a:t>
            </a:r>
            <a:endParaRPr lang="en-GB" dirty="0"/>
          </a:p>
        </p:txBody>
      </p:sp>
      <p:pic>
        <p:nvPicPr>
          <p:cNvPr id="4" name="Grafik 1" descr="http://upload.wikimedia.org/wikipedia/commons/1/1e/Wolfgang-amadeus-mozart_1.jp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001331"/>
            <a:ext cx="2376264" cy="2736304"/>
          </a:xfrm>
          <a:prstGeom prst="rect">
            <a:avLst/>
          </a:prstGeom>
          <a:noFill/>
          <a:ln>
            <a:noFill/>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66228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sz="5400" b="1" dirty="0" smtClean="0"/>
              <a:t>Jean Sibelius</a:t>
            </a:r>
            <a:endParaRPr lang="en-GB" dirty="0"/>
          </a:p>
        </p:txBody>
      </p:sp>
      <p:sp>
        <p:nvSpPr>
          <p:cNvPr id="3" name="Content Placeholder 2"/>
          <p:cNvSpPr>
            <a:spLocks noGrp="1"/>
          </p:cNvSpPr>
          <p:nvPr>
            <p:ph idx="1"/>
          </p:nvPr>
        </p:nvSpPr>
        <p:spPr>
          <a:xfrm>
            <a:off x="251520" y="2991158"/>
            <a:ext cx="8531627" cy="3597466"/>
          </a:xfrm>
        </p:spPr>
        <p:txBody>
          <a:bodyPr>
            <a:normAutofit fontScale="92500" lnSpcReduction="10000"/>
          </a:bodyPr>
          <a:lstStyle/>
          <a:p>
            <a:pPr marL="0" indent="0">
              <a:buNone/>
            </a:pPr>
            <a:r>
              <a:rPr lang="de-AT" sz="2800" dirty="0"/>
              <a:t>He was born in </a:t>
            </a:r>
            <a:r>
              <a:rPr lang="de-AT" sz="2800" dirty="0" smtClean="0"/>
              <a:t>1865 in Hameenlinna, near Helskinki. </a:t>
            </a:r>
            <a:r>
              <a:rPr lang="en-GB" sz="2800" dirty="0" smtClean="0"/>
              <a:t>His real name was Johan Christian Julius Sibelius and he had 6 daughters.  He played the piano and the violin and studied music in Helsinki, Berlin and Vienna.  </a:t>
            </a:r>
          </a:p>
          <a:p>
            <a:pPr marL="0" indent="0">
              <a:buNone/>
            </a:pPr>
            <a:r>
              <a:rPr lang="en-GB" sz="2800" dirty="0" smtClean="0"/>
              <a:t>He gave concerts all over Europe and in the United States and he became a Finnish icon in both world wars. </a:t>
            </a:r>
          </a:p>
          <a:p>
            <a:pPr marL="0" indent="0">
              <a:buNone/>
            </a:pPr>
            <a:r>
              <a:rPr lang="en-GB" sz="2800" dirty="0" smtClean="0"/>
              <a:t>His most famous works include </a:t>
            </a:r>
            <a:r>
              <a:rPr lang="en-GB" sz="2800" dirty="0" err="1" smtClean="0"/>
              <a:t>Finlandia</a:t>
            </a:r>
            <a:r>
              <a:rPr lang="en-GB" sz="2800" dirty="0" smtClean="0"/>
              <a:t>, </a:t>
            </a:r>
            <a:r>
              <a:rPr lang="en-GB" sz="2800" dirty="0" err="1" smtClean="0"/>
              <a:t>Valse</a:t>
            </a:r>
            <a:r>
              <a:rPr lang="en-GB" sz="2800" dirty="0" smtClean="0"/>
              <a:t> triste and Karelia.  </a:t>
            </a:r>
          </a:p>
          <a:p>
            <a:pPr marL="0" indent="0">
              <a:buNone/>
            </a:pPr>
            <a:r>
              <a:rPr lang="en-GB" sz="2800" dirty="0" smtClean="0"/>
              <a:t> </a:t>
            </a:r>
            <a:endParaRPr lang="en-GB" dirty="0"/>
          </a:p>
        </p:txBody>
      </p:sp>
      <p:pic>
        <p:nvPicPr>
          <p:cNvPr id="5122" name="Picture 2" descr="http://img.yle.fi/uutiset/kulttuuri/article5722491.ece/ALTERNATES/w580/11_02-sibeli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195" y="1124744"/>
            <a:ext cx="3008953" cy="16912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991479"/>
            <a:ext cx="1656184" cy="99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7854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Edward Elgar</a:t>
            </a:r>
            <a:endParaRPr lang="en-GB" dirty="0"/>
          </a:p>
        </p:txBody>
      </p:sp>
      <p:sp>
        <p:nvSpPr>
          <p:cNvPr id="3" name="Content Placeholder 2"/>
          <p:cNvSpPr>
            <a:spLocks noGrp="1"/>
          </p:cNvSpPr>
          <p:nvPr>
            <p:ph idx="1"/>
          </p:nvPr>
        </p:nvSpPr>
        <p:spPr>
          <a:xfrm>
            <a:off x="179512" y="1844824"/>
            <a:ext cx="4824536" cy="2808312"/>
          </a:xfrm>
        </p:spPr>
        <p:txBody>
          <a:bodyPr>
            <a:noAutofit/>
          </a:bodyPr>
          <a:lstStyle/>
          <a:p>
            <a:pPr marL="0" indent="0">
              <a:buNone/>
            </a:pPr>
            <a:r>
              <a:rPr lang="en-GB" sz="2400" dirty="0">
                <a:solidFill>
                  <a:srgbClr val="000066"/>
                </a:solidFill>
                <a:latin typeface="+mj-lt"/>
              </a:rPr>
              <a:t>Elgar was born on 2nd June 1857 </a:t>
            </a:r>
            <a:r>
              <a:rPr lang="en-GB" sz="2400" dirty="0" smtClean="0">
                <a:solidFill>
                  <a:srgbClr val="000066"/>
                </a:solidFill>
                <a:latin typeface="+mj-lt"/>
              </a:rPr>
              <a:t>in Worcester </a:t>
            </a:r>
            <a:r>
              <a:rPr lang="en-GB" sz="2400" dirty="0">
                <a:solidFill>
                  <a:srgbClr val="000066"/>
                </a:solidFill>
                <a:latin typeface="+mj-lt"/>
              </a:rPr>
              <a:t>in the English West Midlands. His father had a music shop in Worcester and tuned pianos. </a:t>
            </a:r>
            <a:endParaRPr lang="en-GB" sz="2400" dirty="0" smtClean="0">
              <a:solidFill>
                <a:srgbClr val="000066"/>
              </a:solidFill>
              <a:latin typeface="+mj-lt"/>
            </a:endParaRPr>
          </a:p>
          <a:p>
            <a:pPr marL="0" indent="0">
              <a:buNone/>
            </a:pPr>
            <a:r>
              <a:rPr lang="en-GB" sz="2400" dirty="0">
                <a:solidFill>
                  <a:srgbClr val="000066"/>
                </a:solidFill>
                <a:latin typeface="+mj-lt"/>
              </a:rPr>
              <a:t>He taught himself to play many instruments in his </a:t>
            </a:r>
            <a:r>
              <a:rPr lang="en-GB" sz="2400" dirty="0" smtClean="0">
                <a:solidFill>
                  <a:srgbClr val="000066"/>
                </a:solidFill>
                <a:latin typeface="+mj-lt"/>
              </a:rPr>
              <a:t>father’s </a:t>
            </a:r>
            <a:r>
              <a:rPr lang="en-GB" sz="2400" dirty="0">
                <a:solidFill>
                  <a:srgbClr val="000066"/>
                </a:solidFill>
                <a:latin typeface="+mj-lt"/>
              </a:rPr>
              <a:t>shop and began composing music when he was in his 20s.</a:t>
            </a:r>
          </a:p>
          <a:p>
            <a:pPr marL="0" indent="0">
              <a:buNone/>
            </a:pPr>
            <a:endParaRPr lang="en-GB" sz="2400" dirty="0" smtClean="0">
              <a:solidFill>
                <a:srgbClr val="000066"/>
              </a:solidFill>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916832"/>
            <a:ext cx="26193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83968" y="5087218"/>
            <a:ext cx="4615366" cy="1200329"/>
          </a:xfrm>
          <a:prstGeom prst="rect">
            <a:avLst/>
          </a:prstGeom>
          <a:noFill/>
        </p:spPr>
        <p:txBody>
          <a:bodyPr wrap="none" rtlCol="0">
            <a:spAutoFit/>
          </a:bodyPr>
          <a:lstStyle/>
          <a:p>
            <a:r>
              <a:rPr lang="en-GB" sz="2400" dirty="0" smtClean="0">
                <a:solidFill>
                  <a:srgbClr val="000066"/>
                </a:solidFill>
                <a:latin typeface="+mj-lt"/>
              </a:rPr>
              <a:t>His most famous work is known</a:t>
            </a:r>
          </a:p>
          <a:p>
            <a:r>
              <a:rPr lang="en-GB" sz="2400" dirty="0" smtClean="0">
                <a:solidFill>
                  <a:srgbClr val="000066"/>
                </a:solidFill>
                <a:latin typeface="+mj-lt"/>
              </a:rPr>
              <a:t>as ‘Nimrod’, from the Enigma</a:t>
            </a:r>
          </a:p>
          <a:p>
            <a:r>
              <a:rPr lang="en-GB" sz="2400" dirty="0" smtClean="0">
                <a:solidFill>
                  <a:srgbClr val="000066"/>
                </a:solidFill>
                <a:latin typeface="+mj-lt"/>
              </a:rPr>
              <a:t>Variations. </a:t>
            </a:r>
            <a:endParaRPr lang="en-GB" sz="2400" dirty="0">
              <a:solidFill>
                <a:srgbClr val="000066"/>
              </a:solidFill>
              <a:latin typeface="+mj-lt"/>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76672"/>
            <a:ext cx="1371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2776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60648"/>
            <a:ext cx="8229600" cy="1140736"/>
          </a:xfrm>
        </p:spPr>
        <p:txBody>
          <a:bodyPr>
            <a:normAutofit/>
          </a:bodyPr>
          <a:lstStyle/>
          <a:p>
            <a:r>
              <a:rPr lang="en-GB" sz="3200" dirty="0" smtClean="0"/>
              <a:t>Bill Whelan is a contemporary Irish Composer who was born in 1958.</a:t>
            </a:r>
            <a:endParaRPr lang="en-IE" sz="3200"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6300192" y="1473262"/>
            <a:ext cx="2373759" cy="2373759"/>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16" y="5805264"/>
            <a:ext cx="1629472" cy="8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1844824"/>
            <a:ext cx="4572000" cy="923330"/>
          </a:xfrm>
          <a:prstGeom prst="rect">
            <a:avLst/>
          </a:prstGeom>
        </p:spPr>
        <p:txBody>
          <a:bodyPr>
            <a:spAutoFit/>
          </a:bodyPr>
          <a:lstStyle/>
          <a:p>
            <a:r>
              <a:rPr lang="en-GB" dirty="0">
                <a:solidFill>
                  <a:srgbClr val="000066"/>
                </a:solidFill>
                <a:latin typeface="+mj-lt"/>
              </a:rPr>
              <a:t>His most famous work </a:t>
            </a:r>
            <a:r>
              <a:rPr lang="en-GB" dirty="0" smtClean="0">
                <a:solidFill>
                  <a:srgbClr val="000066"/>
                </a:solidFill>
                <a:latin typeface="+mj-lt"/>
              </a:rPr>
              <a:t>is </a:t>
            </a:r>
            <a:r>
              <a:rPr lang="en-GB" dirty="0" err="1" smtClean="0">
                <a:solidFill>
                  <a:srgbClr val="000066"/>
                </a:solidFill>
                <a:latin typeface="+mj-lt"/>
              </a:rPr>
              <a:t>Riverdance</a:t>
            </a:r>
            <a:r>
              <a:rPr lang="en-GB" dirty="0" smtClean="0">
                <a:solidFill>
                  <a:srgbClr val="000066"/>
                </a:solidFill>
                <a:latin typeface="+mj-lt"/>
              </a:rPr>
              <a:t> </a:t>
            </a:r>
            <a:r>
              <a:rPr lang="en-GB" dirty="0">
                <a:solidFill>
                  <a:srgbClr val="000066"/>
                </a:solidFill>
                <a:latin typeface="+mj-lt"/>
              </a:rPr>
              <a:t>which </a:t>
            </a:r>
            <a:r>
              <a:rPr lang="en-GB" dirty="0" smtClean="0">
                <a:solidFill>
                  <a:srgbClr val="000066"/>
                </a:solidFill>
                <a:latin typeface="+mj-lt"/>
              </a:rPr>
              <a:t>was the </a:t>
            </a:r>
            <a:r>
              <a:rPr lang="en-GB" dirty="0">
                <a:solidFill>
                  <a:srgbClr val="000066"/>
                </a:solidFill>
                <a:latin typeface="+mj-lt"/>
              </a:rPr>
              <a:t>interval act at the 1994 </a:t>
            </a:r>
            <a:r>
              <a:rPr lang="en-GB" dirty="0" smtClean="0">
                <a:solidFill>
                  <a:srgbClr val="000066"/>
                </a:solidFill>
                <a:latin typeface="+mj-lt"/>
              </a:rPr>
              <a:t>Eurovision.</a:t>
            </a:r>
            <a:endParaRPr lang="en-GB" dirty="0">
              <a:solidFill>
                <a:srgbClr val="000066"/>
              </a:solidFill>
              <a:latin typeface="+mj-lt"/>
            </a:endParaRPr>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3544" y="2564904"/>
            <a:ext cx="2538536" cy="152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57622" y="4458306"/>
            <a:ext cx="3703387" cy="1754326"/>
          </a:xfrm>
          <a:prstGeom prst="rect">
            <a:avLst/>
          </a:prstGeom>
        </p:spPr>
        <p:txBody>
          <a:bodyPr wrap="square">
            <a:spAutoFit/>
          </a:bodyPr>
          <a:lstStyle/>
          <a:p>
            <a:r>
              <a:rPr lang="en-GB" dirty="0">
                <a:solidFill>
                  <a:srgbClr val="000066"/>
                </a:solidFill>
                <a:latin typeface="+mj-lt"/>
              </a:rPr>
              <a:t>The feet dancing acted like percussion </a:t>
            </a:r>
            <a:r>
              <a:rPr lang="en-GB" dirty="0" smtClean="0">
                <a:solidFill>
                  <a:srgbClr val="000066"/>
                </a:solidFill>
                <a:latin typeface="+mj-lt"/>
              </a:rPr>
              <a:t>during </a:t>
            </a:r>
            <a:r>
              <a:rPr lang="en-GB" dirty="0">
                <a:solidFill>
                  <a:srgbClr val="000066"/>
                </a:solidFill>
                <a:latin typeface="+mj-lt"/>
              </a:rPr>
              <a:t>the music.</a:t>
            </a:r>
            <a:br>
              <a:rPr lang="en-GB" dirty="0">
                <a:solidFill>
                  <a:srgbClr val="000066"/>
                </a:solidFill>
                <a:latin typeface="+mj-lt"/>
              </a:rPr>
            </a:br>
            <a:r>
              <a:rPr lang="en-GB" dirty="0">
                <a:solidFill>
                  <a:srgbClr val="000066"/>
                </a:solidFill>
                <a:latin typeface="+mj-lt"/>
              </a:rPr>
              <a:t>Michael </a:t>
            </a:r>
            <a:r>
              <a:rPr lang="en-GB" dirty="0" err="1">
                <a:solidFill>
                  <a:srgbClr val="000066"/>
                </a:solidFill>
                <a:latin typeface="+mj-lt"/>
              </a:rPr>
              <a:t>Flatley</a:t>
            </a:r>
            <a:r>
              <a:rPr lang="en-GB" dirty="0">
                <a:solidFill>
                  <a:srgbClr val="000066"/>
                </a:solidFill>
                <a:latin typeface="+mj-lt"/>
              </a:rPr>
              <a:t> was the lead dancer. He holds the world </a:t>
            </a:r>
            <a:r>
              <a:rPr lang="en-GB" dirty="0" smtClean="0">
                <a:solidFill>
                  <a:srgbClr val="000066"/>
                </a:solidFill>
                <a:latin typeface="+mj-lt"/>
              </a:rPr>
              <a:t>record for </a:t>
            </a:r>
            <a:r>
              <a:rPr lang="en-GB" dirty="0">
                <a:solidFill>
                  <a:srgbClr val="000066"/>
                </a:solidFill>
                <a:latin typeface="+mj-lt"/>
              </a:rPr>
              <a:t>tap dancing. He can tap  35 taps per second!</a:t>
            </a:r>
          </a:p>
        </p:txBody>
      </p:sp>
      <p:sp>
        <p:nvSpPr>
          <p:cNvPr id="7" name="Rectangle 6"/>
          <p:cNvSpPr/>
          <p:nvPr/>
        </p:nvSpPr>
        <p:spPr>
          <a:xfrm>
            <a:off x="279701" y="4088027"/>
            <a:ext cx="3860251" cy="1477328"/>
          </a:xfrm>
          <a:prstGeom prst="rect">
            <a:avLst/>
          </a:prstGeom>
        </p:spPr>
        <p:txBody>
          <a:bodyPr wrap="square">
            <a:spAutoFit/>
          </a:bodyPr>
          <a:lstStyle/>
          <a:p>
            <a:r>
              <a:rPr lang="en-GB" dirty="0">
                <a:solidFill>
                  <a:srgbClr val="000066"/>
                </a:solidFill>
                <a:latin typeface="+mj-lt"/>
              </a:rPr>
              <a:t>Bill Whelan uses traditional Irish rhythms, language, harmonies, instruments and dance in his music. </a:t>
            </a:r>
            <a:r>
              <a:rPr lang="en-GB" dirty="0" err="1">
                <a:solidFill>
                  <a:srgbClr val="000066"/>
                </a:solidFill>
                <a:latin typeface="+mj-lt"/>
              </a:rPr>
              <a:t>Riverdance</a:t>
            </a:r>
            <a:r>
              <a:rPr lang="en-GB" dirty="0">
                <a:solidFill>
                  <a:srgbClr val="000066"/>
                </a:solidFill>
                <a:latin typeface="+mj-lt"/>
              </a:rPr>
              <a:t> made Irish music famous across the world.</a:t>
            </a:r>
          </a:p>
        </p:txBody>
      </p:sp>
    </p:spTree>
    <p:extLst>
      <p:ext uri="{BB962C8B-B14F-4D97-AF65-F5344CB8AC3E}">
        <p14:creationId xmlns:p14="http://schemas.microsoft.com/office/powerpoint/2010/main" val="1554266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779" y="1010500"/>
            <a:ext cx="3572197" cy="267914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737" b="30169"/>
          <a:stretch/>
        </p:blipFill>
        <p:spPr>
          <a:xfrm rot="5400000">
            <a:off x="6923499" y="3922491"/>
            <a:ext cx="2425960" cy="158299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9230"/>
          <a:stretch/>
        </p:blipFill>
        <p:spPr>
          <a:xfrm>
            <a:off x="251519" y="1010500"/>
            <a:ext cx="3606862" cy="1914444"/>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331640" y="2996952"/>
            <a:ext cx="4766715" cy="3575037"/>
          </a:xfrm>
        </p:spPr>
      </p:pic>
      <p:pic>
        <p:nvPicPr>
          <p:cNvPr id="9" name="Immagine 1" descr="C:\Users\anna\AppData\Local\Temp\Logo 1-1.jpg"/>
          <p:cNvPicPr>
            <a:picLocks noChangeAspect="1"/>
          </p:cNvPicPr>
          <p:nvPr/>
        </p:nvPicPr>
        <p:blipFill rotWithShape="1">
          <a:blip r:embed="rId6" cstate="print">
            <a:extLst>
              <a:ext uri="{28A0092B-C50C-407E-A947-70E740481C1C}">
                <a14:useLocalDpi xmlns:a14="http://schemas.microsoft.com/office/drawing/2010/main" val="0"/>
              </a:ext>
            </a:extLst>
          </a:blip>
          <a:srcRect l="11557" r="8670"/>
          <a:stretch/>
        </p:blipFill>
        <p:spPr bwMode="auto">
          <a:xfrm>
            <a:off x="8156330" y="5564907"/>
            <a:ext cx="968353" cy="1293093"/>
          </a:xfrm>
          <a:prstGeom prst="rect">
            <a:avLst/>
          </a:prstGeom>
          <a:noFill/>
          <a:ln>
            <a:noFill/>
          </a:ln>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5771252"/>
            <a:ext cx="1394614" cy="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4108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4149080"/>
            <a:ext cx="5328592" cy="1140736"/>
          </a:xfrm>
        </p:spPr>
        <p:txBody>
          <a:bodyPr>
            <a:normAutofit fontScale="90000"/>
          </a:bodyPr>
          <a:lstStyle/>
          <a:p>
            <a:r>
              <a:rPr lang="en-GB" sz="3100" b="1" dirty="0" smtClean="0"/>
              <a:t>Camille </a:t>
            </a:r>
            <a:r>
              <a:rPr lang="en-GB" sz="3100" b="1" dirty="0"/>
              <a:t>Saint-Saëns </a:t>
            </a:r>
            <a:r>
              <a:rPr lang="en-GB" sz="3100" dirty="0"/>
              <a:t>is a </a:t>
            </a:r>
            <a:r>
              <a:rPr lang="en-GB" sz="3100" b="1" dirty="0"/>
              <a:t>French</a:t>
            </a:r>
            <a:r>
              <a:rPr lang="en-GB" sz="3100" dirty="0"/>
              <a:t> composer from the romantic period. He composed his first piece at the age of 3. He was conductor, critic, music scholar, teacher and composer. His best-known works are several concertos, an organ symphony and The Carnival of the Animals."</a:t>
            </a:r>
            <a:r>
              <a:rPr lang="en-GB" sz="3200" dirty="0"/>
              <a:t/>
            </a:r>
            <a:br>
              <a:rPr lang="en-GB" sz="3200" dirty="0"/>
            </a:br>
            <a:endParaRPr lang="en-IE" sz="3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76672"/>
            <a:ext cx="2736304" cy="3760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5157192"/>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6699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contenuto 2"/>
          <p:cNvSpPr>
            <a:spLocks noGrp="1"/>
          </p:cNvSpPr>
          <p:nvPr>
            <p:ph idx="1"/>
          </p:nvPr>
        </p:nvSpPr>
        <p:spPr>
          <a:xfrm>
            <a:off x="457200" y="981075"/>
            <a:ext cx="8229600" cy="5343525"/>
          </a:xfrm>
        </p:spPr>
        <p:txBody>
          <a:bodyPr/>
          <a:lstStyle/>
          <a:p>
            <a:pPr marL="0" indent="0">
              <a:buNone/>
            </a:pPr>
            <a:r>
              <a:rPr lang="it-IT" dirty="0" smtClean="0"/>
              <a:t>Antonio Vivaldi</a:t>
            </a:r>
          </a:p>
        </p:txBody>
      </p:sp>
      <p:pic>
        <p:nvPicPr>
          <p:cNvPr id="25602" name="Immagine 3" descr="C:\Users\Maria Rita\Desktop\Vivaldi ritratto di anonimo.jpg"/>
          <p:cNvPicPr>
            <a:picLocks noChangeAspect="1" noChangeArrowheads="1"/>
          </p:cNvPicPr>
          <p:nvPr/>
        </p:nvPicPr>
        <p:blipFill>
          <a:blip r:embed="rId2"/>
          <a:srcRect/>
          <a:stretch>
            <a:fillRect/>
          </a:stretch>
        </p:blipFill>
        <p:spPr bwMode="auto">
          <a:xfrm>
            <a:off x="179388" y="1916112"/>
            <a:ext cx="2914650" cy="3101975"/>
          </a:xfrm>
          <a:prstGeom prst="rect">
            <a:avLst/>
          </a:prstGeom>
          <a:noFill/>
          <a:ln w="9525">
            <a:noFill/>
            <a:miter lim="800000"/>
            <a:headEnd/>
            <a:tailEnd/>
          </a:ln>
        </p:spPr>
      </p:pic>
      <p:sp>
        <p:nvSpPr>
          <p:cNvPr id="25603" name="CasellaDiTesto 5"/>
          <p:cNvSpPr txBox="1">
            <a:spLocks noChangeArrowheads="1"/>
          </p:cNvSpPr>
          <p:nvPr/>
        </p:nvSpPr>
        <p:spPr bwMode="auto">
          <a:xfrm>
            <a:off x="3275856" y="692696"/>
            <a:ext cx="5544616" cy="6370975"/>
          </a:xfrm>
          <a:prstGeom prst="rect">
            <a:avLst/>
          </a:prstGeom>
          <a:noFill/>
          <a:ln w="9525">
            <a:noFill/>
            <a:miter lim="800000"/>
            <a:headEnd/>
            <a:tailEnd/>
          </a:ln>
        </p:spPr>
        <p:txBody>
          <a:bodyPr wrap="square">
            <a:spAutoFit/>
          </a:bodyPr>
          <a:lstStyle/>
          <a:p>
            <a:pPr algn="just"/>
            <a:r>
              <a:rPr lang="en-US" sz="1600" dirty="0" smtClean="0">
                <a:cs typeface="Arial" charset="0"/>
              </a:rPr>
              <a:t>Antonio </a:t>
            </a:r>
            <a:r>
              <a:rPr lang="en-US" sz="1600" dirty="0">
                <a:cs typeface="Arial" charset="0"/>
              </a:rPr>
              <a:t>Vivaldi  was born in Venice in 1678 and died in Wien in 1741. He was an excellent Italian musician and composer in the Baroque period. </a:t>
            </a:r>
            <a:endParaRPr lang="it-IT" sz="1600" dirty="0">
              <a:cs typeface="Arial" charset="0"/>
            </a:endParaRPr>
          </a:p>
          <a:p>
            <a:pPr algn="just"/>
            <a:r>
              <a:rPr lang="en-US" sz="1600" dirty="0" smtClean="0">
                <a:cs typeface="Arial" charset="0"/>
              </a:rPr>
              <a:t>When he was </a:t>
            </a:r>
            <a:r>
              <a:rPr lang="en-US" sz="1600" dirty="0">
                <a:cs typeface="Arial" charset="0"/>
              </a:rPr>
              <a:t>a young boy, he </a:t>
            </a:r>
            <a:r>
              <a:rPr lang="en-US" sz="1600" dirty="0" smtClean="0">
                <a:cs typeface="Arial" charset="0"/>
              </a:rPr>
              <a:t>suffered from asthma </a:t>
            </a:r>
            <a:r>
              <a:rPr lang="en-US" sz="1600" dirty="0">
                <a:cs typeface="Arial" charset="0"/>
              </a:rPr>
              <a:t>and could not play outside with the other children.  He was taught to play violin by his father, and became a very good violinist very early.</a:t>
            </a:r>
            <a:endParaRPr lang="it-IT" sz="1600" dirty="0">
              <a:cs typeface="Arial" charset="0"/>
            </a:endParaRPr>
          </a:p>
          <a:p>
            <a:pPr algn="just"/>
            <a:r>
              <a:rPr lang="en-US" sz="1600" dirty="0">
                <a:cs typeface="Arial" charset="0"/>
              </a:rPr>
              <a:t>When he grew up, he became a priest.  He had red hair, so </a:t>
            </a:r>
            <a:r>
              <a:rPr lang="en-US" sz="1600" dirty="0" smtClean="0">
                <a:cs typeface="Arial" charset="0"/>
              </a:rPr>
              <a:t>everyone called him </a:t>
            </a:r>
            <a:r>
              <a:rPr lang="en-US" sz="1600" dirty="0">
                <a:cs typeface="Arial" charset="0"/>
              </a:rPr>
              <a:t>"The Red Priest".  </a:t>
            </a:r>
            <a:endParaRPr lang="it-IT" sz="1600" dirty="0">
              <a:cs typeface="Arial" charset="0"/>
            </a:endParaRPr>
          </a:p>
          <a:p>
            <a:pPr algn="just"/>
            <a:r>
              <a:rPr lang="en-US" sz="1600" dirty="0">
                <a:cs typeface="Arial" charset="0"/>
              </a:rPr>
              <a:t>Unfortunately, because of his </a:t>
            </a:r>
            <a:r>
              <a:rPr lang="en-US" sz="1600" dirty="0" smtClean="0">
                <a:cs typeface="Arial" charset="0"/>
              </a:rPr>
              <a:t>asthma, Antonio </a:t>
            </a:r>
            <a:r>
              <a:rPr lang="en-US" sz="1600" dirty="0">
                <a:cs typeface="Arial" charset="0"/>
              </a:rPr>
              <a:t>could not continue </a:t>
            </a:r>
            <a:r>
              <a:rPr lang="en-US" sz="1600" dirty="0" smtClean="0">
                <a:cs typeface="Arial" charset="0"/>
              </a:rPr>
              <a:t>to lead a </a:t>
            </a:r>
            <a:r>
              <a:rPr lang="en-US" sz="1600" dirty="0">
                <a:cs typeface="Arial" charset="0"/>
              </a:rPr>
              <a:t>normal life </a:t>
            </a:r>
            <a:r>
              <a:rPr lang="en-US" sz="1600" dirty="0" smtClean="0">
                <a:cs typeface="Arial" charset="0"/>
              </a:rPr>
              <a:t>as </a:t>
            </a:r>
            <a:r>
              <a:rPr lang="en-US" sz="1600" dirty="0">
                <a:cs typeface="Arial" charset="0"/>
              </a:rPr>
              <a:t>a priest. So, he worked a lot on writing beautiful music, especially music for his instrument, the violin.</a:t>
            </a:r>
            <a:endParaRPr lang="it-IT" sz="1600" dirty="0">
              <a:cs typeface="Arial" charset="0"/>
            </a:endParaRPr>
          </a:p>
          <a:p>
            <a:pPr algn="just"/>
            <a:r>
              <a:rPr lang="en-US" sz="1600" dirty="0">
                <a:cs typeface="Arial" charset="0"/>
              </a:rPr>
              <a:t>He became the head of the Conservatory of the </a:t>
            </a:r>
            <a:r>
              <a:rPr lang="en-US" sz="1600" dirty="0" err="1">
                <a:cs typeface="Arial" charset="0"/>
              </a:rPr>
              <a:t>Ospedale</a:t>
            </a:r>
            <a:r>
              <a:rPr lang="en-US" sz="1600" dirty="0">
                <a:cs typeface="Arial" charset="0"/>
              </a:rPr>
              <a:t> </a:t>
            </a:r>
            <a:r>
              <a:rPr lang="en-US" sz="1600" dirty="0" err="1">
                <a:cs typeface="Arial" charset="0"/>
              </a:rPr>
              <a:t>della</a:t>
            </a:r>
            <a:r>
              <a:rPr lang="en-US" sz="1600" dirty="0">
                <a:cs typeface="Arial" charset="0"/>
              </a:rPr>
              <a:t> Pietà, which was an orphanage for over 6.000 girls.  These girls were given a good education at the orphanage.  One of the most important subjects at their school was music.  Vivaldi wrote over 400 concertos for his students and people came from all around to hear them play. During his life, he also travelled </a:t>
            </a:r>
            <a:r>
              <a:rPr lang="en-US" sz="1600" dirty="0" smtClean="0">
                <a:cs typeface="Arial" charset="0"/>
              </a:rPr>
              <a:t>across </a:t>
            </a:r>
            <a:r>
              <a:rPr lang="en-US" sz="1600" dirty="0">
                <a:cs typeface="Arial" charset="0"/>
              </a:rPr>
              <a:t>Europe and his music was very appreciated in </a:t>
            </a:r>
            <a:r>
              <a:rPr lang="en-US" sz="1600" dirty="0" smtClean="0">
                <a:cs typeface="Arial" charset="0"/>
              </a:rPr>
              <a:t>Prague, </a:t>
            </a:r>
            <a:r>
              <a:rPr lang="en-US" sz="1600" dirty="0">
                <a:cs typeface="Arial" charset="0"/>
              </a:rPr>
              <a:t>Amsterdam and Wien.</a:t>
            </a:r>
            <a:endParaRPr lang="it-IT" sz="1600" dirty="0">
              <a:cs typeface="Arial" charset="0"/>
            </a:endParaRPr>
          </a:p>
          <a:p>
            <a:pPr algn="just"/>
            <a:r>
              <a:rPr lang="en-US" sz="1600" dirty="0" smtClean="0">
                <a:cs typeface="Arial" charset="0"/>
              </a:rPr>
              <a:t>He is </a:t>
            </a:r>
            <a:r>
              <a:rPr lang="en-US" sz="1600" dirty="0">
                <a:cs typeface="Arial" charset="0"/>
              </a:rPr>
              <a:t>still a well-known musician all over the world, and a collection of four concerts, called "</a:t>
            </a:r>
            <a:r>
              <a:rPr lang="en-US" sz="1600" i="1" dirty="0">
                <a:cs typeface="Arial" charset="0"/>
              </a:rPr>
              <a:t>The four Seasons</a:t>
            </a:r>
            <a:r>
              <a:rPr lang="en-US" sz="1600" dirty="0">
                <a:cs typeface="Arial" charset="0"/>
              </a:rPr>
              <a:t>", a very good example of descriptive music, is the most famous of his compositions.</a:t>
            </a:r>
            <a:endParaRPr lang="it-IT" sz="1600" dirty="0">
              <a:cs typeface="Arial" charset="0"/>
            </a:endParaRPr>
          </a:p>
          <a:p>
            <a:endParaRPr lang="it-IT" sz="2400" dirty="0">
              <a:latin typeface="SassoonCRInfant"/>
            </a:endParaRPr>
          </a:p>
        </p:txBody>
      </p:sp>
      <p:pic>
        <p:nvPicPr>
          <p:cNvPr id="25604" name="Picture 2"/>
          <p:cNvPicPr>
            <a:picLocks noChangeAspect="1" noChangeArrowheads="1"/>
          </p:cNvPicPr>
          <p:nvPr/>
        </p:nvPicPr>
        <p:blipFill>
          <a:blip r:embed="rId3"/>
          <a:srcRect/>
          <a:stretch>
            <a:fillRect/>
          </a:stretch>
        </p:blipFill>
        <p:spPr bwMode="auto">
          <a:xfrm>
            <a:off x="179388" y="5949950"/>
            <a:ext cx="1135062" cy="755650"/>
          </a:xfrm>
          <a:prstGeom prst="rect">
            <a:avLst/>
          </a:prstGeom>
          <a:noFill/>
          <a:ln w="9525">
            <a:noFill/>
            <a:miter lim="800000"/>
            <a:headEnd/>
            <a:tailEnd/>
          </a:ln>
        </p:spPr>
      </p:pic>
      <p:pic>
        <p:nvPicPr>
          <p:cNvPr id="25605" name="Immagine 1" descr="C:\Users\anna\AppData\Local\Temp\Logo 1-1.jpg"/>
          <p:cNvPicPr>
            <a:picLocks noChangeAspect="1"/>
          </p:cNvPicPr>
          <p:nvPr/>
        </p:nvPicPr>
        <p:blipFill>
          <a:blip r:embed="rId4"/>
          <a:srcRect l="11557" r="8670"/>
          <a:stretch>
            <a:fillRect/>
          </a:stretch>
        </p:blipFill>
        <p:spPr bwMode="auto">
          <a:xfrm>
            <a:off x="2145472" y="5536419"/>
            <a:ext cx="968375" cy="1293812"/>
          </a:xfrm>
          <a:prstGeom prst="rect">
            <a:avLst/>
          </a:prstGeom>
          <a:noFill/>
          <a:ln w="9525">
            <a:noFill/>
            <a:miter lim="800000"/>
            <a:headEnd/>
            <a:tailEnd/>
          </a:ln>
        </p:spPr>
      </p:pic>
    </p:spTree>
    <p:extLst>
      <p:ext uri="{BB962C8B-B14F-4D97-AF65-F5344CB8AC3E}">
        <p14:creationId xmlns:p14="http://schemas.microsoft.com/office/powerpoint/2010/main" val="33166330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Focus:  Outdoor Games</a:t>
            </a:r>
            <a:endParaRPr lang="en-GB" sz="4400" dirty="0"/>
          </a:p>
        </p:txBody>
      </p:sp>
      <p:sp>
        <p:nvSpPr>
          <p:cNvPr id="3" name="Text Placeholder 2"/>
          <p:cNvSpPr>
            <a:spLocks noGrp="1"/>
          </p:cNvSpPr>
          <p:nvPr>
            <p:ph type="body" idx="1"/>
          </p:nvPr>
        </p:nvSpPr>
        <p:spPr/>
        <p:txBody>
          <a:bodyPr/>
          <a:lstStyle/>
          <a:p>
            <a:r>
              <a:rPr lang="en-GB" dirty="0" smtClean="0"/>
              <a:t>Each school shared an outdoor game their children particularly enjoyed. They then sent instructions to all the partner schools so that they could learn to play the games from each other’s country too. </a:t>
            </a:r>
            <a:endParaRPr lang="en-GB" dirty="0"/>
          </a:p>
        </p:txBody>
      </p:sp>
      <p:pic>
        <p:nvPicPr>
          <p:cNvPr id="4" name="Immagine 1" descr="C:\Users\anna\AppData\Local\Temp\Logo 1-1.jpg"/>
          <p:cNvPicPr>
            <a:picLocks/>
          </p:cNvPicPr>
          <p:nvPr/>
        </p:nvPicPr>
        <p:blipFill rotWithShape="1">
          <a:blip r:embed="rId2" cstate="print">
            <a:extLst>
              <a:ext uri="{28A0092B-C50C-407E-A947-70E740481C1C}">
                <a14:useLocalDpi xmlns:a14="http://schemas.microsoft.com/office/drawing/2010/main" val="0"/>
              </a:ext>
            </a:extLst>
          </a:blip>
          <a:srcRect l="11557" r="8670"/>
          <a:stretch/>
        </p:blipFill>
        <p:spPr bwMode="auto">
          <a:xfrm>
            <a:off x="7020272" y="4293096"/>
            <a:ext cx="1723293" cy="2301205"/>
          </a:xfrm>
          <a:prstGeom prst="rect">
            <a:avLst/>
          </a:prstGeom>
          <a:noFill/>
          <a:ln>
            <a:noFill/>
          </a:ln>
        </p:spPr>
      </p:pic>
    </p:spTree>
    <p:extLst>
      <p:ext uri="{BB962C8B-B14F-4D97-AF65-F5344CB8AC3E}">
        <p14:creationId xmlns:p14="http://schemas.microsoft.com/office/powerpoint/2010/main" val="42367401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smtClean="0"/>
              <a:t>Here the Austrian children are learning to  playing Hop </a:t>
            </a:r>
            <a:r>
              <a:rPr lang="en-GB" dirty="0" err="1" smtClean="0"/>
              <a:t>Skotch</a:t>
            </a:r>
            <a:r>
              <a:rPr lang="en-GB" dirty="0" smtClean="0"/>
              <a:t> from Italy.</a:t>
            </a:r>
            <a:endParaRPr lang="en-GB" dirty="0"/>
          </a:p>
        </p:txBody>
      </p:sp>
      <p:pic>
        <p:nvPicPr>
          <p:cNvPr id="4098" name="Picture 2" descr="C:\Users\HP\Downloads\photo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4770602" y="3472524"/>
            <a:ext cx="3740905" cy="25017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301208"/>
            <a:ext cx="13906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4707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20688"/>
            <a:ext cx="7941568" cy="1008112"/>
          </a:xfrm>
        </p:spPr>
        <p:txBody>
          <a:bodyPr>
            <a:normAutofit/>
          </a:bodyPr>
          <a:lstStyle/>
          <a:p>
            <a:r>
              <a:rPr lang="en-GB" dirty="0" smtClean="0"/>
              <a:t>Austrian Games</a:t>
            </a:r>
            <a:endParaRPr lang="en-GB" dirty="0"/>
          </a:p>
        </p:txBody>
      </p:sp>
      <p:pic>
        <p:nvPicPr>
          <p:cNvPr id="4098" name="Picture 2" descr="C:\Users\HP\Downloads\photo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4950847" y="3652769"/>
            <a:ext cx="3524881" cy="23572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301208"/>
            <a:ext cx="139065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51520" y="1772816"/>
            <a:ext cx="4032448" cy="1569660"/>
          </a:xfrm>
          <a:prstGeom prst="rect">
            <a:avLst/>
          </a:prstGeom>
          <a:noFill/>
        </p:spPr>
        <p:txBody>
          <a:bodyPr wrap="square" rtlCol="0">
            <a:spAutoFit/>
          </a:bodyPr>
          <a:lstStyle/>
          <a:p>
            <a:r>
              <a:rPr lang="de-AT" sz="2400" dirty="0" smtClean="0"/>
              <a:t>The Austrians played all the games. Local TV reported on it.The children liked the Finnish and English games very much.</a:t>
            </a:r>
            <a:endParaRPr lang="de-AT" sz="2400" dirty="0"/>
          </a:p>
        </p:txBody>
      </p:sp>
      <p:sp>
        <p:nvSpPr>
          <p:cNvPr id="5" name="Textfeld 4"/>
          <p:cNvSpPr txBox="1"/>
          <p:nvPr/>
        </p:nvSpPr>
        <p:spPr>
          <a:xfrm>
            <a:off x="6012160" y="5877272"/>
            <a:ext cx="1797287" cy="369332"/>
          </a:xfrm>
          <a:prstGeom prst="rect">
            <a:avLst/>
          </a:prstGeom>
          <a:noFill/>
        </p:spPr>
        <p:txBody>
          <a:bodyPr wrap="none" rtlCol="0">
            <a:spAutoFit/>
          </a:bodyPr>
          <a:lstStyle/>
          <a:p>
            <a:r>
              <a:rPr lang="de-AT" dirty="0" smtClean="0"/>
              <a:t>The Italian Game</a:t>
            </a:r>
            <a:endParaRPr lang="de-AT" dirty="0"/>
          </a:p>
        </p:txBody>
      </p:sp>
    </p:spTree>
    <p:extLst>
      <p:ext uri="{BB962C8B-B14F-4D97-AF65-F5344CB8AC3E}">
        <p14:creationId xmlns:p14="http://schemas.microsoft.com/office/powerpoint/2010/main" val="363910137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dirty="0" smtClean="0"/>
              <a:t>English games </a:t>
            </a:r>
            <a:endParaRPr lang="en-GB" dirty="0"/>
          </a:p>
        </p:txBody>
      </p:sp>
      <p:sp>
        <p:nvSpPr>
          <p:cNvPr id="3" name="Content Placeholder 2"/>
          <p:cNvSpPr>
            <a:spLocks noGrp="1"/>
          </p:cNvSpPr>
          <p:nvPr>
            <p:ph idx="1"/>
          </p:nvPr>
        </p:nvSpPr>
        <p:spPr>
          <a:xfrm>
            <a:off x="323528" y="2132856"/>
            <a:ext cx="3888432" cy="4464496"/>
          </a:xfrm>
        </p:spPr>
        <p:txBody>
          <a:bodyPr/>
          <a:lstStyle/>
          <a:p>
            <a:pPr marL="0" indent="0">
              <a:buNone/>
            </a:pPr>
            <a:r>
              <a:rPr lang="en-GB" dirty="0" smtClean="0"/>
              <a:t>English children love playing kick </a:t>
            </a:r>
            <a:r>
              <a:rPr lang="en-GB" dirty="0" err="1" smtClean="0"/>
              <a:t>rounders</a:t>
            </a:r>
            <a:r>
              <a:rPr lang="en-GB" dirty="0" smtClean="0"/>
              <a:t> and shared the rules of the game with the other countries.</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  </a:t>
            </a:r>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476672"/>
            <a:ext cx="1371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334750" y="4725144"/>
            <a:ext cx="3024336" cy="1800200"/>
          </a:xfrm>
          <a:prstGeom prst="rect">
            <a:avLst/>
          </a:prstGeom>
        </p:spPr>
        <p:txBody>
          <a:bodyPr vert="horz">
            <a:normAutofit fontScale="2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GB" sz="11200" dirty="0" smtClean="0"/>
              <a:t>They enjoyed learning a game that children in Austria play. </a:t>
            </a:r>
          </a:p>
          <a:p>
            <a:pPr marL="0" indent="0">
              <a:buFont typeface="Wingdings 2"/>
              <a:buNone/>
            </a:pPr>
            <a:endParaRPr lang="en-GB" dirty="0" smtClean="0"/>
          </a:p>
          <a:p>
            <a:pPr marL="0" indent="0">
              <a:buFont typeface="Wingdings 2"/>
              <a:buNone/>
            </a:pPr>
            <a:endParaRPr lang="en-GB" dirty="0" smtClean="0"/>
          </a:p>
          <a:p>
            <a:pPr marL="0" indent="0">
              <a:buFont typeface="Wingdings 2"/>
              <a:buNone/>
            </a:pPr>
            <a:endParaRPr lang="en-GB" dirty="0" smtClean="0"/>
          </a:p>
          <a:p>
            <a:pPr marL="0" indent="0">
              <a:buFont typeface="Wingdings 2"/>
              <a:buNone/>
            </a:pPr>
            <a:endParaRPr lang="en-GB" dirty="0" smtClean="0"/>
          </a:p>
          <a:p>
            <a:pPr marL="0" indent="0">
              <a:buFont typeface="Wingdings 2"/>
              <a:buNone/>
            </a:pPr>
            <a:r>
              <a:rPr lang="en-GB" dirty="0" smtClean="0"/>
              <a:t>  </a:t>
            </a: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772816"/>
            <a:ext cx="3566929" cy="267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R:\Photographs and Videos\Jaguar Class\Jaguar class 14-15\pe\DSCN91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2779" y="4691264"/>
            <a:ext cx="2490330" cy="1867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Photographs and Videos\Jaguar Class\Jaguar class 14-15\pe\DSCN9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970" y="4690275"/>
            <a:ext cx="2531773" cy="189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875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contenuto 2"/>
          <p:cNvSpPr>
            <a:spLocks noGrp="1"/>
          </p:cNvSpPr>
          <p:nvPr>
            <p:ph idx="1"/>
          </p:nvPr>
        </p:nvSpPr>
        <p:spPr>
          <a:xfrm>
            <a:off x="457200" y="981075"/>
            <a:ext cx="8229600" cy="5343525"/>
          </a:xfrm>
        </p:spPr>
        <p:txBody>
          <a:bodyPr/>
          <a:lstStyle/>
          <a:p>
            <a:pPr marL="0" indent="0">
              <a:buNone/>
            </a:pPr>
            <a:r>
              <a:rPr lang="it-IT" dirty="0" smtClean="0"/>
              <a:t>An Outdoor Italian game: La campana</a:t>
            </a:r>
          </a:p>
        </p:txBody>
      </p:sp>
      <p:pic>
        <p:nvPicPr>
          <p:cNvPr id="26626" name="Picture 2"/>
          <p:cNvPicPr>
            <a:picLocks noChangeAspect="1" noChangeArrowheads="1"/>
          </p:cNvPicPr>
          <p:nvPr/>
        </p:nvPicPr>
        <p:blipFill>
          <a:blip r:embed="rId2"/>
          <a:srcRect/>
          <a:stretch>
            <a:fillRect/>
          </a:stretch>
        </p:blipFill>
        <p:spPr bwMode="auto">
          <a:xfrm>
            <a:off x="179388" y="5949950"/>
            <a:ext cx="1135062" cy="755650"/>
          </a:xfrm>
          <a:prstGeom prst="rect">
            <a:avLst/>
          </a:prstGeom>
          <a:noFill/>
          <a:ln w="9525">
            <a:noFill/>
            <a:miter lim="800000"/>
            <a:headEnd/>
            <a:tailEnd/>
          </a:ln>
        </p:spPr>
      </p:pic>
      <p:pic>
        <p:nvPicPr>
          <p:cNvPr id="26627" name="Immagine 1" descr="C:\Users\anna\AppData\Local\Temp\Logo 1-1.jpg"/>
          <p:cNvPicPr>
            <a:picLocks noChangeAspect="1"/>
          </p:cNvPicPr>
          <p:nvPr/>
        </p:nvPicPr>
        <p:blipFill>
          <a:blip r:embed="rId3"/>
          <a:srcRect l="11557" r="8670"/>
          <a:stretch>
            <a:fillRect/>
          </a:stretch>
        </p:blipFill>
        <p:spPr bwMode="auto">
          <a:xfrm>
            <a:off x="8175625" y="5564188"/>
            <a:ext cx="968375" cy="1293812"/>
          </a:xfrm>
          <a:prstGeom prst="rect">
            <a:avLst/>
          </a:prstGeom>
          <a:noFill/>
          <a:ln w="9525">
            <a:noFill/>
            <a:miter lim="800000"/>
            <a:headEnd/>
            <a:tailEnd/>
          </a:ln>
        </p:spPr>
      </p:pic>
      <p:pic>
        <p:nvPicPr>
          <p:cNvPr id="26628" name="Immagine 6" descr="20140520_092917.jpg"/>
          <p:cNvPicPr>
            <a:picLocks noChangeAspect="1"/>
          </p:cNvPicPr>
          <p:nvPr/>
        </p:nvPicPr>
        <p:blipFill>
          <a:blip r:embed="rId4"/>
          <a:srcRect/>
          <a:stretch>
            <a:fillRect/>
          </a:stretch>
        </p:blipFill>
        <p:spPr bwMode="auto">
          <a:xfrm>
            <a:off x="3348038" y="1844675"/>
            <a:ext cx="2438400" cy="3251200"/>
          </a:xfrm>
          <a:prstGeom prst="rect">
            <a:avLst/>
          </a:prstGeom>
          <a:noFill/>
          <a:ln w="9525">
            <a:noFill/>
            <a:miter lim="800000"/>
            <a:headEnd/>
            <a:tailEnd/>
          </a:ln>
        </p:spPr>
      </p:pic>
      <p:pic>
        <p:nvPicPr>
          <p:cNvPr id="26629" name="Immagine 7" descr="20140520_092448.jpg"/>
          <p:cNvPicPr>
            <a:picLocks noChangeAspect="1"/>
          </p:cNvPicPr>
          <p:nvPr/>
        </p:nvPicPr>
        <p:blipFill>
          <a:blip r:embed="rId5"/>
          <a:srcRect/>
          <a:stretch>
            <a:fillRect/>
          </a:stretch>
        </p:blipFill>
        <p:spPr bwMode="auto">
          <a:xfrm>
            <a:off x="611188" y="2205038"/>
            <a:ext cx="2438400" cy="3251200"/>
          </a:xfrm>
          <a:prstGeom prst="rect">
            <a:avLst/>
          </a:prstGeom>
          <a:noFill/>
          <a:ln w="9525">
            <a:noFill/>
            <a:miter lim="800000"/>
            <a:headEnd/>
            <a:tailEnd/>
          </a:ln>
        </p:spPr>
      </p:pic>
      <p:pic>
        <p:nvPicPr>
          <p:cNvPr id="26630" name="Immagine 9" descr="20140520_092952.jpg"/>
          <p:cNvPicPr>
            <a:picLocks noChangeAspect="1"/>
          </p:cNvPicPr>
          <p:nvPr/>
        </p:nvPicPr>
        <p:blipFill>
          <a:blip r:embed="rId6"/>
          <a:srcRect/>
          <a:stretch>
            <a:fillRect/>
          </a:stretch>
        </p:blipFill>
        <p:spPr bwMode="auto">
          <a:xfrm>
            <a:off x="6084888" y="1557338"/>
            <a:ext cx="2438400" cy="3251200"/>
          </a:xfrm>
          <a:prstGeom prst="rect">
            <a:avLst/>
          </a:prstGeom>
          <a:noFill/>
          <a:ln w="9525">
            <a:noFill/>
            <a:miter lim="800000"/>
            <a:headEnd/>
            <a:tailEnd/>
          </a:ln>
        </p:spPr>
      </p:pic>
    </p:spTree>
    <p:extLst>
      <p:ext uri="{BB962C8B-B14F-4D97-AF65-F5344CB8AC3E}">
        <p14:creationId xmlns:p14="http://schemas.microsoft.com/office/powerpoint/2010/main" val="26849233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contenuto 2"/>
          <p:cNvSpPr>
            <a:spLocks noGrp="1"/>
          </p:cNvSpPr>
          <p:nvPr>
            <p:ph idx="1"/>
          </p:nvPr>
        </p:nvSpPr>
        <p:spPr>
          <a:xfrm>
            <a:off x="457200" y="692150"/>
            <a:ext cx="8229600" cy="5632450"/>
          </a:xfrm>
        </p:spPr>
        <p:txBody>
          <a:bodyPr/>
          <a:lstStyle/>
          <a:p>
            <a:pPr marL="0" indent="0">
              <a:buNone/>
            </a:pPr>
            <a:r>
              <a:rPr lang="it-IT" dirty="0" smtClean="0"/>
              <a:t>Italian children loved playing the Irish game, Gaelic football.</a:t>
            </a:r>
          </a:p>
        </p:txBody>
      </p:sp>
      <p:pic>
        <p:nvPicPr>
          <p:cNvPr id="27650" name="Immagine 3" descr="20140520_111231.jpg"/>
          <p:cNvPicPr>
            <a:picLocks noChangeAspect="1"/>
          </p:cNvPicPr>
          <p:nvPr/>
        </p:nvPicPr>
        <p:blipFill>
          <a:blip r:embed="rId2"/>
          <a:srcRect/>
          <a:stretch>
            <a:fillRect/>
          </a:stretch>
        </p:blipFill>
        <p:spPr bwMode="auto">
          <a:xfrm>
            <a:off x="1547813" y="1341438"/>
            <a:ext cx="6176962" cy="4632325"/>
          </a:xfrm>
          <a:prstGeom prst="rect">
            <a:avLst/>
          </a:prstGeom>
          <a:noFill/>
          <a:ln w="9525">
            <a:noFill/>
            <a:miter lim="800000"/>
            <a:headEnd/>
            <a:tailEnd/>
          </a:ln>
        </p:spPr>
      </p:pic>
      <p:pic>
        <p:nvPicPr>
          <p:cNvPr id="27651" name="Picture 2"/>
          <p:cNvPicPr>
            <a:picLocks noChangeAspect="1" noChangeArrowheads="1"/>
          </p:cNvPicPr>
          <p:nvPr/>
        </p:nvPicPr>
        <p:blipFill>
          <a:blip r:embed="rId3"/>
          <a:srcRect/>
          <a:stretch>
            <a:fillRect/>
          </a:stretch>
        </p:blipFill>
        <p:spPr bwMode="auto">
          <a:xfrm>
            <a:off x="179388" y="5949950"/>
            <a:ext cx="1135062" cy="755650"/>
          </a:xfrm>
          <a:prstGeom prst="rect">
            <a:avLst/>
          </a:prstGeom>
          <a:noFill/>
          <a:ln w="9525">
            <a:noFill/>
            <a:miter lim="800000"/>
            <a:headEnd/>
            <a:tailEnd/>
          </a:ln>
        </p:spPr>
      </p:pic>
      <p:pic>
        <p:nvPicPr>
          <p:cNvPr id="27652" name="Immagine 1" descr="C:\Users\anna\AppData\Local\Temp\Logo 1-1.jpg"/>
          <p:cNvPicPr>
            <a:picLocks noChangeAspect="1"/>
          </p:cNvPicPr>
          <p:nvPr/>
        </p:nvPicPr>
        <p:blipFill>
          <a:blip r:embed="rId4"/>
          <a:srcRect l="11557" r="8670"/>
          <a:stretch>
            <a:fillRect/>
          </a:stretch>
        </p:blipFill>
        <p:spPr bwMode="auto">
          <a:xfrm>
            <a:off x="8175625" y="5564188"/>
            <a:ext cx="968375" cy="1293812"/>
          </a:xfrm>
          <a:prstGeom prst="rect">
            <a:avLst/>
          </a:prstGeom>
          <a:noFill/>
          <a:ln w="9525">
            <a:noFill/>
            <a:miter lim="800000"/>
            <a:headEnd/>
            <a:tailEnd/>
          </a:ln>
        </p:spPr>
      </p:pic>
    </p:spTree>
    <p:extLst>
      <p:ext uri="{BB962C8B-B14F-4D97-AF65-F5344CB8AC3E}">
        <p14:creationId xmlns:p14="http://schemas.microsoft.com/office/powerpoint/2010/main" val="503995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Playing </a:t>
            </a:r>
            <a:r>
              <a:rPr lang="fi-FI" dirty="0" err="1" smtClean="0"/>
              <a:t>games</a:t>
            </a:r>
            <a:endParaRPr lang="fi-FI"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6001748"/>
            <a:ext cx="1421545" cy="8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1" descr="C:\Users\anna\AppData\Local\Temp\Logo 1-1.jpg"/>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7930342" y="5565371"/>
            <a:ext cx="1213658" cy="1292629"/>
          </a:xfrm>
          <a:prstGeom prst="rect">
            <a:avLst/>
          </a:prstGeom>
          <a:noFill/>
          <a:ln>
            <a:noFill/>
          </a:ln>
        </p:spPr>
      </p:pic>
      <p:sp>
        <p:nvSpPr>
          <p:cNvPr id="6" name="Tekstikehys 5"/>
          <p:cNvSpPr txBox="1"/>
          <p:nvPr/>
        </p:nvSpPr>
        <p:spPr>
          <a:xfrm>
            <a:off x="467544" y="1916832"/>
            <a:ext cx="5328592" cy="369332"/>
          </a:xfrm>
          <a:prstGeom prst="rect">
            <a:avLst/>
          </a:prstGeom>
          <a:noFill/>
        </p:spPr>
        <p:txBody>
          <a:bodyPr wrap="square" rtlCol="0">
            <a:spAutoFit/>
          </a:bodyPr>
          <a:lstStyle/>
          <a:p>
            <a:r>
              <a:rPr lang="fi-FI" dirty="0" smtClean="0"/>
              <a:t>Finnish: ”purkkis”</a:t>
            </a:r>
            <a:endParaRPr lang="fi-FI" dirty="0"/>
          </a:p>
        </p:txBody>
      </p:sp>
      <p:sp>
        <p:nvSpPr>
          <p:cNvPr id="7" name="Tekstikehys 6"/>
          <p:cNvSpPr txBox="1"/>
          <p:nvPr/>
        </p:nvSpPr>
        <p:spPr>
          <a:xfrm>
            <a:off x="4852137" y="1772816"/>
            <a:ext cx="4032448" cy="369332"/>
          </a:xfrm>
          <a:prstGeom prst="rect">
            <a:avLst/>
          </a:prstGeom>
          <a:noFill/>
        </p:spPr>
        <p:txBody>
          <a:bodyPr wrap="square" rtlCol="0">
            <a:spAutoFit/>
          </a:bodyPr>
          <a:lstStyle/>
          <a:p>
            <a:r>
              <a:rPr lang="fi-FI" dirty="0" smtClean="0"/>
              <a:t>English: ”kickrounders”</a:t>
            </a:r>
            <a:endParaRPr lang="fi-FI" dirty="0"/>
          </a:p>
        </p:txBody>
      </p:sp>
      <p:pic>
        <p:nvPicPr>
          <p:cNvPr id="2050" name="Picture 2" descr="F:\Loppuraportin kuvia\Eng.leikki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605" y="2273590"/>
            <a:ext cx="2308566" cy="30780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Loppuraportin kuvia\Engl.leikki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3167249"/>
            <a:ext cx="2306451" cy="30752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Comenius_loppuraportti 0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416392"/>
            <a:ext cx="2002100" cy="15017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Comenius_loppuraportti 02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801" y="4221088"/>
            <a:ext cx="2016039"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1164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143000"/>
          </a:xfrm>
        </p:spPr>
        <p:txBody>
          <a:bodyPr>
            <a:normAutofit fontScale="90000"/>
          </a:bodyPr>
          <a:lstStyle/>
          <a:p>
            <a:r>
              <a:rPr lang="en-GB" dirty="0" smtClean="0"/>
              <a:t/>
            </a:r>
            <a:br>
              <a:rPr lang="en-GB" dirty="0" smtClean="0"/>
            </a:br>
            <a:r>
              <a:rPr lang="en-GB" dirty="0"/>
              <a:t/>
            </a:r>
            <a:br>
              <a:rPr lang="en-GB" dirty="0"/>
            </a:br>
            <a:r>
              <a:rPr lang="en-GB" dirty="0" smtClean="0"/>
              <a:t/>
            </a:r>
            <a:br>
              <a:rPr lang="en-GB" dirty="0" smtClean="0"/>
            </a:br>
            <a:r>
              <a:rPr lang="en-GB" sz="4000" dirty="0" smtClean="0"/>
              <a:t>The French children played a traditional French game and a Finnish game.  </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745" y="1844824"/>
            <a:ext cx="4642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356992"/>
            <a:ext cx="4029213" cy="268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283968" y="5472945"/>
            <a:ext cx="8229600" cy="1143000"/>
          </a:xfrm>
          <a:prstGeom prst="rect">
            <a:avLst/>
          </a:prstGeom>
        </p:spPr>
        <p:txBody>
          <a:bodyPr vert="horz" lIns="0" rIns="0" bIns="0" anchor="b">
            <a:normAutofit fontScale="37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dirty="0" smtClean="0"/>
              <a:t/>
            </a:r>
            <a:br>
              <a:rPr lang="en-GB" dirty="0" smtClean="0"/>
            </a:br>
            <a:r>
              <a:rPr lang="en-GB" dirty="0" smtClean="0"/>
              <a:t/>
            </a:r>
            <a:br>
              <a:rPr lang="en-GB" dirty="0" smtClean="0"/>
            </a:br>
            <a:r>
              <a:rPr lang="en-GB" dirty="0" smtClean="0"/>
              <a:t/>
            </a:r>
            <a:br>
              <a:rPr lang="en-GB" dirty="0" smtClean="0"/>
            </a:br>
            <a:r>
              <a:rPr lang="en-GB" sz="7500" dirty="0" smtClean="0"/>
              <a:t>We learnt a Finnish game.  </a:t>
            </a:r>
            <a:endParaRPr lang="en-GB"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5379147"/>
            <a:ext cx="1368154" cy="98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7306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menius">
      <a:majorFont>
        <a:latin typeface="Comic Sans MS"/>
        <a:ea typeface=""/>
        <a:cs typeface=""/>
      </a:majorFont>
      <a:minorFont>
        <a:latin typeface="SassoonCRInfant"/>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2323</TotalTime>
  <Words>4006</Words>
  <Application>Microsoft Office PowerPoint</Application>
  <PresentationFormat>On-screen Show (4:3)</PresentationFormat>
  <Paragraphs>440</Paragraphs>
  <Slides>175</Slides>
  <Notes>14</Notes>
  <HiddenSlides>0</HiddenSlides>
  <MMClips>0</MMClips>
  <ScaleCrop>false</ScaleCrop>
  <HeadingPairs>
    <vt:vector size="4" baseType="variant">
      <vt:variant>
        <vt:lpstr>Theme</vt:lpstr>
      </vt:variant>
      <vt:variant>
        <vt:i4>1</vt:i4>
      </vt:variant>
      <vt:variant>
        <vt:lpstr>Slide Titles</vt:lpstr>
      </vt:variant>
      <vt:variant>
        <vt:i4>175</vt:i4>
      </vt:variant>
    </vt:vector>
  </HeadingPairs>
  <TitlesOfParts>
    <vt:vector size="176" baseType="lpstr">
      <vt:lpstr>Flow</vt:lpstr>
      <vt:lpstr>Europe’s Treasure – our Valuable Leisure</vt:lpstr>
      <vt:lpstr>Knockskeagh National School, Clonakilty, Ireland</vt:lpstr>
      <vt:lpstr>Volksschule Scheffau, Austria</vt:lpstr>
      <vt:lpstr>Pyhältö school, Finland </vt:lpstr>
      <vt:lpstr>Gamlingay First School, England</vt:lpstr>
      <vt:lpstr>Ecole Primaire d’Oust – Marest </vt:lpstr>
      <vt:lpstr> I.C.S ‘Lombardo Radice’  Italy</vt:lpstr>
      <vt:lpstr>Austria, October 2013</vt:lpstr>
      <vt:lpstr>PowerPoint Presentation</vt:lpstr>
      <vt:lpstr>PowerPoint Presentation</vt:lpstr>
      <vt:lpstr>Logos</vt:lpstr>
      <vt:lpstr>Our Project Logo</vt:lpstr>
      <vt:lpstr>English Entry</vt:lpstr>
      <vt:lpstr>Surveys  Autumn 2013</vt:lpstr>
      <vt:lpstr>PowerPoint Presentation</vt:lpstr>
      <vt:lpstr>PowerPoint Presentation</vt:lpstr>
      <vt:lpstr>PowerPoint Presentation</vt:lpstr>
      <vt:lpstr>PowerPoint Presentation</vt:lpstr>
      <vt:lpstr>PowerPoint Presentation</vt:lpstr>
      <vt:lpstr>Travelling Bears</vt:lpstr>
      <vt:lpstr>Paddy the Irish Bear helped with the Comenius survey</vt:lpstr>
      <vt:lpstr>Rupert the Austrian Bear visited England to find out how English children spend their leisure time.</vt:lpstr>
      <vt:lpstr>Barty, the English Bear, played in the snow on his visit to Finland</vt:lpstr>
      <vt:lpstr>The Finnish Bear, Moomin, visited France to find out about their hobbies.  </vt:lpstr>
      <vt:lpstr>The Italian Bear Bruno…</vt:lpstr>
      <vt:lpstr>Saffie, the French bear, before he headed off on his travels!</vt:lpstr>
      <vt:lpstr>Focus: traditions and customs - Christmas</vt:lpstr>
      <vt:lpstr>PowerPoint Presentation</vt:lpstr>
      <vt:lpstr>PowerPoint Presentation</vt:lpstr>
      <vt:lpstr>PowerPoint Presentation</vt:lpstr>
      <vt:lpstr>PowerPoint Presentation</vt:lpstr>
      <vt:lpstr>Irish Christmas Customs</vt:lpstr>
      <vt:lpstr>We make Christmas wreaths</vt:lpstr>
      <vt:lpstr>We put on a Christmas play in school</vt:lpstr>
      <vt:lpstr>We eat special food at Christmas. In school we make chocolate sleighs.</vt:lpstr>
      <vt:lpstr>Christmas in Finland</vt:lpstr>
      <vt:lpstr>Christmas in Finland</vt:lpstr>
      <vt:lpstr>Christmas in Finland</vt:lpstr>
      <vt:lpstr>Christmas Customs in Austria</vt:lpstr>
      <vt:lpstr>Christmas Customs in Austria</vt:lpstr>
      <vt:lpstr>Christmas Customs in Austria</vt:lpstr>
      <vt:lpstr>Christmas Customs in Austria</vt:lpstr>
      <vt:lpstr>PowerPoint Presentation</vt:lpstr>
      <vt:lpstr>PowerPoint Presentation</vt:lpstr>
      <vt:lpstr>PowerPoint Presentation</vt:lpstr>
      <vt:lpstr>PowerPoint Presentation</vt:lpstr>
      <vt:lpstr>Christmas at Gamlingay First School</vt:lpstr>
      <vt:lpstr>Christmas at Gamlingay First School</vt:lpstr>
      <vt:lpstr>Christmas in an English classroom </vt:lpstr>
      <vt:lpstr>Focus:  Places of Interest </vt:lpstr>
      <vt:lpstr>King’s College, Cambridge, England </vt:lpstr>
      <vt:lpstr>A group of ten children aged from 4-9 visited King’s College Chapel.  </vt:lpstr>
      <vt:lpstr>The same group of children made a clay model of the chapel.  They spent a long time making it.  </vt:lpstr>
      <vt:lpstr>Salzburg Dome, Austria </vt:lpstr>
      <vt:lpstr>We visited Salzburg Dome.</vt:lpstr>
      <vt:lpstr>We made our own models of Salzburg Dome</vt:lpstr>
      <vt:lpstr>We made models of Clonakilty, Ireland</vt:lpstr>
      <vt:lpstr>Places of Interest: Inchadoney Beach</vt:lpstr>
      <vt:lpstr>Parish Church,  Clonakilty</vt:lpstr>
      <vt:lpstr>Clonakilty Streets</vt:lpstr>
      <vt:lpstr>Château de Rambures</vt:lpstr>
      <vt:lpstr>Our guided tour</vt:lpstr>
      <vt:lpstr>Our workshops</vt:lpstr>
      <vt:lpstr>Our model and our posters</vt:lpstr>
      <vt:lpstr>Bastioni, Finland</vt:lpstr>
      <vt:lpstr>The main entrance to the Bastion</vt:lpstr>
      <vt:lpstr>Hamina Bastion</vt:lpstr>
      <vt:lpstr>We built a model of the Bastion</vt:lpstr>
      <vt:lpstr>PowerPoint Presentation</vt:lpstr>
      <vt:lpstr>PowerPoint Presentation</vt:lpstr>
      <vt:lpstr>PowerPoint Presentation</vt:lpstr>
      <vt:lpstr>PowerPoint Presentation</vt:lpstr>
      <vt:lpstr>Ireland, March 2014</vt:lpstr>
      <vt:lpstr>PowerPoint Presentation</vt:lpstr>
      <vt:lpstr>We also enjoyed learning a local craft – felting.  </vt:lpstr>
      <vt:lpstr>Focus:  Dance </vt:lpstr>
      <vt:lpstr>The Irish learnt the French dance</vt:lpstr>
      <vt:lpstr>The Austrian children performed their own dance, and learnt all the dances, including the English dance.</vt:lpstr>
      <vt:lpstr>The English children performed a traditional English dance and learnt a Finnish dance.  </vt:lpstr>
      <vt:lpstr>The French pupils performed their own dance and learnt an Irish dance.</vt:lpstr>
      <vt:lpstr>PowerPoint Presentation</vt:lpstr>
      <vt:lpstr>Dancing</vt:lpstr>
      <vt:lpstr>Focus:  Singing </vt:lpstr>
      <vt:lpstr>PowerPoint Presentation</vt:lpstr>
      <vt:lpstr>Focus:  Composers</vt:lpstr>
      <vt:lpstr>Wolfgang Amadeus Mozart</vt:lpstr>
      <vt:lpstr>Jean Sibelius</vt:lpstr>
      <vt:lpstr>Edward Elgar</vt:lpstr>
      <vt:lpstr>Bill Whelan is a contemporary Irish Composer who was born in 1958.</vt:lpstr>
      <vt:lpstr>Camille Saint-Saëns is a French composer from the romantic period. He composed his first piece at the age of 3. He was conductor, critic, music scholar, teacher and composer. His best-known works are several concertos, an organ symphony and The Carnival of the Animals." </vt:lpstr>
      <vt:lpstr>PowerPoint Presentation</vt:lpstr>
      <vt:lpstr>Focus:  Outdoor Games</vt:lpstr>
      <vt:lpstr>   Here the Austrian children are learning to  playing Hop Skotch from Italy.</vt:lpstr>
      <vt:lpstr>Austrian Games</vt:lpstr>
      <vt:lpstr>   English games </vt:lpstr>
      <vt:lpstr>PowerPoint Presentation</vt:lpstr>
      <vt:lpstr>PowerPoint Presentation</vt:lpstr>
      <vt:lpstr>Playing games</vt:lpstr>
      <vt:lpstr>   The French children played a traditional French game and a Finnish game.  </vt:lpstr>
      <vt:lpstr>In Ireland children played their traditional games of Gaelic Football and Hurling</vt:lpstr>
      <vt:lpstr>Focus:  Gardening</vt:lpstr>
      <vt:lpstr>In Ireland, we grew peas, lettuce, strawberries, beetroot, pumpkins and apples this year! </vt:lpstr>
      <vt:lpstr>In an English country garden…!</vt:lpstr>
      <vt:lpstr>French children prepared some seedlings for the school garden.</vt:lpstr>
      <vt:lpstr>Gardening for Easter</vt:lpstr>
      <vt:lpstr>Austrian garden</vt:lpstr>
      <vt:lpstr>PowerPoint Presentation</vt:lpstr>
      <vt:lpstr>France, June 2014</vt:lpstr>
      <vt:lpstr>PowerPoint Presentation</vt:lpstr>
      <vt:lpstr>PowerPoint Presentation</vt:lpstr>
      <vt:lpstr>Focus:  Literature</vt:lpstr>
      <vt:lpstr>PowerPoint Presentation</vt:lpstr>
      <vt:lpstr>PowerPoint Presentation</vt:lpstr>
      <vt:lpstr>Austrian Legends</vt:lpstr>
      <vt:lpstr>A Finnish legend:  Kalevala</vt:lpstr>
      <vt:lpstr>An English legend:  Robin Hood</vt:lpstr>
      <vt:lpstr>A French legend:  Les Deux Bossus</vt:lpstr>
      <vt:lpstr>Italy, October 2014</vt:lpstr>
      <vt:lpstr>PowerPoint Presentation</vt:lpstr>
      <vt:lpstr>We met the mayor of Sicily!</vt:lpstr>
      <vt:lpstr>Focus:  Crafts </vt:lpstr>
      <vt:lpstr>Knockskeagh National School, Clonakilty, Ireland</vt:lpstr>
      <vt:lpstr>Austrian Handicraft</vt:lpstr>
      <vt:lpstr>PowerPoint Presentation</vt:lpstr>
      <vt:lpstr>PowerPoint Presentation</vt:lpstr>
      <vt:lpstr>Finnish crafts</vt:lpstr>
      <vt:lpstr>Gamlingay First School Crafts </vt:lpstr>
      <vt:lpstr>PowerPoint Presentation</vt:lpstr>
      <vt:lpstr> I.C.S ‘Lombardo Radice’  Italy</vt:lpstr>
      <vt:lpstr>Focus:  Drawing </vt:lpstr>
      <vt:lpstr>Knockskeagh National School, Clonakilty, Ireland</vt:lpstr>
      <vt:lpstr>Volksschule Scheffau, Austria</vt:lpstr>
      <vt:lpstr>Pyhältö school, Finland </vt:lpstr>
      <vt:lpstr>Gamlingay First School, England</vt:lpstr>
      <vt:lpstr>Ecole Primaire d’Oust – Marest </vt:lpstr>
      <vt:lpstr> I.C.S ‘Lombardo Radice’  Italy</vt:lpstr>
      <vt:lpstr>Focus:  Cooking </vt:lpstr>
      <vt:lpstr>PowerPoint Presentation</vt:lpstr>
      <vt:lpstr>Irish Cookery</vt:lpstr>
      <vt:lpstr> Biscuit Santa</vt:lpstr>
      <vt:lpstr>Austrian Cookies</vt:lpstr>
      <vt:lpstr>Finnish Cookies</vt:lpstr>
      <vt:lpstr>Italian Dessert</vt:lpstr>
      <vt:lpstr>English Mince Pies</vt:lpstr>
      <vt:lpstr>French Cookies</vt:lpstr>
      <vt:lpstr>Austrian Biscuits</vt:lpstr>
      <vt:lpstr>Christmas baking, Austrian Vanillekipferl</vt:lpstr>
      <vt:lpstr>Gamlingay First School, England</vt:lpstr>
      <vt:lpstr> I.C.S ‘Lombardo Radice’  Italy</vt:lpstr>
      <vt:lpstr>Focus:  Indoor Games </vt:lpstr>
      <vt:lpstr>Knockskeagh National School, Clonakilty, Ireland</vt:lpstr>
      <vt:lpstr>PowerPoint Presentation</vt:lpstr>
      <vt:lpstr>PowerPoint Presentation</vt:lpstr>
      <vt:lpstr>Pyhältö school, Finland </vt:lpstr>
      <vt:lpstr>Gamlingay First School, England</vt:lpstr>
      <vt:lpstr>PowerPoint Presentation</vt:lpstr>
      <vt:lpstr> I.C.S ‘Lombardo Radice’  Italy</vt:lpstr>
      <vt:lpstr>Finland, March 2015</vt:lpstr>
      <vt:lpstr>We were welcomed to Finland through traditional dance and singing.  We played some Comenius games outside.  As well as visiting Pyhältö we visited a bigger school in the town centre.  </vt:lpstr>
      <vt:lpstr>In our leisure time we went to a summer house for a sauna, a quick dip in the lake and to cook some sausages over a fire!  We also enjoyed a cultural tour of Hamina.  </vt:lpstr>
      <vt:lpstr>Austria, April 2015</vt:lpstr>
      <vt:lpstr>PowerPoint Presentation</vt:lpstr>
      <vt:lpstr>PowerPoint Presentation</vt:lpstr>
      <vt:lpstr>England, May 2015</vt:lpstr>
      <vt:lpstr>PowerPoint Presentation</vt:lpstr>
      <vt:lpstr>PowerPoint Presentation</vt:lpstr>
      <vt:lpstr>Digital Book </vt:lpstr>
      <vt:lpstr>PowerPoint Presentation</vt:lpstr>
      <vt:lpstr>Surveys  Summer 2015</vt:lpstr>
      <vt:lpstr>Have you spent less time in front of a screen/ chosen valuable (different) leisure activities as a result of the Comenius project? </vt:lpstr>
      <vt:lpstr>Did you try a new activity with your family as a result of the Comenius project? </vt:lpstr>
      <vt:lpstr>Languages</vt:lpstr>
      <vt:lpstr>PowerPoint Presentation</vt:lpstr>
      <vt:lpstr>The travelling bears at the final meeting. </vt:lpstr>
      <vt:lpstr>PowerPoint Presentation</vt:lpstr>
    </vt:vector>
  </TitlesOfParts>
  <Company>GAMLINGAY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Europe’s Treasure – our Valuable Leisure</dc:title>
  <dc:creator>Dawn Henry</dc:creator>
  <cp:lastModifiedBy>Dawn Henry</cp:lastModifiedBy>
  <cp:revision>139</cp:revision>
  <cp:lastPrinted>2015-05-07T07:53:38Z</cp:lastPrinted>
  <dcterms:created xsi:type="dcterms:W3CDTF">2013-12-03T15:16:34Z</dcterms:created>
  <dcterms:modified xsi:type="dcterms:W3CDTF">2015-05-21T15:58:15Z</dcterms:modified>
</cp:coreProperties>
</file>